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9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3" r:id="rId89"/>
    <p:sldId id="344" r:id="rId90"/>
    <p:sldId id="345" r:id="rId91"/>
    <p:sldId id="346" r:id="rId92"/>
    <p:sldId id="347" r:id="rId93"/>
    <p:sldId id="348" r:id="rId94"/>
    <p:sldId id="349" r:id="rId95"/>
    <p:sldId id="350" r:id="rId96"/>
    <p:sldId id="351" r:id="rId97"/>
    <p:sldId id="352" r:id="rId98"/>
    <p:sldId id="353" r:id="rId99"/>
    <p:sldId id="354" r:id="rId100"/>
    <p:sldId id="355" r:id="rId101"/>
    <p:sldId id="356" r:id="rId102"/>
    <p:sldId id="357" r:id="rId103"/>
    <p:sldId id="358" r:id="rId104"/>
    <p:sldId id="359" r:id="rId105"/>
    <p:sldId id="360" r:id="rId106"/>
    <p:sldId id="361" r:id="rId107"/>
    <p:sldId id="362" r:id="rId108"/>
    <p:sldId id="363" r:id="rId109"/>
    <p:sldId id="364" r:id="rId110"/>
    <p:sldId id="365" r:id="rId111"/>
    <p:sldId id="366" r:id="rId112"/>
    <p:sldId id="367" r:id="rId113"/>
    <p:sldId id="368" r:id="rId114"/>
    <p:sldId id="369" r:id="rId115"/>
    <p:sldId id="370" r:id="rId116"/>
    <p:sldId id="371" r:id="rId117"/>
    <p:sldId id="372" r:id="rId118"/>
    <p:sldId id="373" r:id="rId119"/>
    <p:sldId id="374" r:id="rId120"/>
    <p:sldId id="375" r:id="rId121"/>
    <p:sldId id="376" r:id="rId122"/>
    <p:sldId id="377" r:id="rId123"/>
    <p:sldId id="378" r:id="rId124"/>
    <p:sldId id="379" r:id="rId125"/>
    <p:sldId id="380" r:id="rId126"/>
    <p:sldId id="381" r:id="rId127"/>
    <p:sldId id="382" r:id="rId128"/>
    <p:sldId id="383" r:id="rId129"/>
    <p:sldId id="384" r:id="rId130"/>
    <p:sldId id="385" r:id="rId131"/>
    <p:sldId id="386" r:id="rId132"/>
    <p:sldId id="387" r:id="rId133"/>
    <p:sldId id="388" r:id="rId134"/>
    <p:sldId id="389" r:id="rId135"/>
    <p:sldId id="390" r:id="rId136"/>
    <p:sldId id="391" r:id="rId137"/>
    <p:sldId id="392" r:id="rId138"/>
    <p:sldId id="393" r:id="rId139"/>
    <p:sldId id="394" r:id="rId140"/>
    <p:sldId id="395" r:id="rId141"/>
    <p:sldId id="396" r:id="rId142"/>
    <p:sldId id="397" r:id="rId143"/>
    <p:sldId id="398" r:id="rId144"/>
    <p:sldId id="399" r:id="rId145"/>
    <p:sldId id="400" r:id="rId146"/>
    <p:sldId id="401" r:id="rId147"/>
    <p:sldId id="402" r:id="rId148"/>
    <p:sldId id="403" r:id="rId149"/>
    <p:sldId id="404" r:id="rId150"/>
    <p:sldId id="405" r:id="rId151"/>
    <p:sldId id="406" r:id="rId152"/>
    <p:sldId id="407" r:id="rId153"/>
    <p:sldId id="408" r:id="rId154"/>
    <p:sldId id="409" r:id="rId155"/>
    <p:sldId id="410" r:id="rId156"/>
    <p:sldId id="411" r:id="rId157"/>
    <p:sldId id="412" r:id="rId158"/>
    <p:sldId id="413" r:id="rId159"/>
    <p:sldId id="414" r:id="rId160"/>
    <p:sldId id="415" r:id="rId161"/>
    <p:sldId id="416" r:id="rId162"/>
    <p:sldId id="417" r:id="rId163"/>
    <p:sldId id="418" r:id="rId164"/>
    <p:sldId id="419" r:id="rId165"/>
    <p:sldId id="420" r:id="rId166"/>
    <p:sldId id="421" r:id="rId167"/>
    <p:sldId id="422" r:id="rId168"/>
    <p:sldId id="423" r:id="rId169"/>
    <p:sldId id="424" r:id="rId170"/>
    <p:sldId id="425" r:id="rId171"/>
    <p:sldId id="426" r:id="rId172"/>
    <p:sldId id="427" r:id="rId173"/>
    <p:sldId id="428" r:id="rId174"/>
    <p:sldId id="429" r:id="rId175"/>
    <p:sldId id="430" r:id="rId176"/>
    <p:sldId id="431" r:id="rId177"/>
    <p:sldId id="432" r:id="rId178"/>
    <p:sldId id="433" r:id="rId179"/>
    <p:sldId id="434" r:id="rId180"/>
    <p:sldId id="435" r:id="rId181"/>
    <p:sldId id="436" r:id="rId182"/>
    <p:sldId id="437" r:id="rId183"/>
    <p:sldId id="438" r:id="rId184"/>
    <p:sldId id="439" r:id="rId185"/>
    <p:sldId id="440" r:id="rId186"/>
    <p:sldId id="441" r:id="rId187"/>
    <p:sldId id="442" r:id="rId188"/>
    <p:sldId id="443" r:id="rId189"/>
    <p:sldId id="444" r:id="rId190"/>
  </p:sldIdLst>
  <p:sldSz cx="12192000" cy="6858000"/>
  <p:notesSz cx="6858000" cy="9144000"/>
  <p:embeddedFontLst>
    <p:embeddedFont>
      <p:font typeface="Calibri" panose="020F0502020204030204" pitchFamily="34" charset="0"/>
      <p:regular r:id="rId192"/>
      <p:bold r:id="rId193"/>
      <p:italic r:id="rId194"/>
      <p:boldItalic r:id="rId195"/>
    </p:embeddedFont>
    <p:embeddedFont>
      <p:font typeface="Century Gothic" panose="020B0502020202020204" pitchFamily="34" charset="0"/>
      <p:regular r:id="rId196"/>
      <p:bold r:id="rId197"/>
      <p:italic r:id="rId198"/>
      <p:boldItalic r:id="rId199"/>
    </p:embeddedFont>
    <p:embeddedFont>
      <p:font typeface="Anton"/>
      <p:regular r:id="rId20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notesMaster" Target="notesMasters/notesMaster1.xml"/><Relationship Id="rId196" Type="http://schemas.openxmlformats.org/officeDocument/2006/relationships/font" Target="fonts/font5.fntdata"/><Relationship Id="rId200" Type="http://schemas.openxmlformats.org/officeDocument/2006/relationships/font" Target="fonts/font9.fntdata"/><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slide" Target="slides/slide185.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92" Type="http://schemas.openxmlformats.org/officeDocument/2006/relationships/font" Target="fonts/font1.fntdata"/><Relationship Id="rId197" Type="http://schemas.openxmlformats.org/officeDocument/2006/relationships/font" Target="fonts/font6.fntdata"/><Relationship Id="rId201" Type="http://schemas.openxmlformats.org/officeDocument/2006/relationships/presProps" Target="presProp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slide" Target="slides/slide181.xml"/><Relationship Id="rId187" Type="http://schemas.openxmlformats.org/officeDocument/2006/relationships/slide" Target="slides/slide186.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font" Target="fonts/font7.fntdata"/><Relationship Id="rId172" Type="http://schemas.openxmlformats.org/officeDocument/2006/relationships/slide" Target="slides/slide171.xml"/><Relationship Id="rId193" Type="http://schemas.openxmlformats.org/officeDocument/2006/relationships/font" Target="fonts/font2.fntdata"/><Relationship Id="rId202" Type="http://schemas.openxmlformats.org/officeDocument/2006/relationships/viewProps" Target="view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font" Target="fonts/font3.fntdata"/><Relationship Id="rId199" Type="http://schemas.openxmlformats.org/officeDocument/2006/relationships/font" Target="fonts/font8.fntdata"/><Relationship Id="rId203"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font" Target="fonts/font4.fntdata"/><Relationship Id="rId190" Type="http://schemas.openxmlformats.org/officeDocument/2006/relationships/slide" Target="slides/slide189.xml"/><Relationship Id="rId204" Type="http://schemas.openxmlformats.org/officeDocument/2006/relationships/tableStyles" Target="tableStyle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800" cy="458788"/>
          </a:xfrm>
          <a:prstGeom prst="rect">
            <a:avLst/>
          </a:prstGeom>
          <a:noFill/>
          <a:ln>
            <a:noFill/>
          </a:ln>
        </p:spPr>
        <p:txBody>
          <a:bodyPr spcFirstLastPara="1" wrap="square" lIns="91425" tIns="91425" rIns="91425" bIns="91425" anchor="t"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3" y="0"/>
            <a:ext cx="2971800" cy="458788"/>
          </a:xfrm>
          <a:prstGeom prst="rect">
            <a:avLst/>
          </a:prstGeom>
          <a:noFill/>
          <a:ln>
            <a:noFill/>
          </a:ln>
        </p:spPr>
        <p:txBody>
          <a:bodyPr spcFirstLastPara="1" wrap="square" lIns="91425" tIns="91425" rIns="91425" bIns="91425" anchor="t" anchorCtr="0"/>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Shape 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800" cy="458787"/>
          </a:xfrm>
          <a:prstGeom prst="rect">
            <a:avLst/>
          </a:prstGeom>
          <a:noFill/>
          <a:ln>
            <a:noFill/>
          </a:ln>
        </p:spPr>
        <p:txBody>
          <a:bodyPr spcFirstLastPara="1" wrap="square" lIns="91425" tIns="91425" rIns="91425" bIns="91425" anchor="b"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6718836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Shape 8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Shape 86"/>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7" name="Shape 87"/>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51678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33" name="Shape 13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10739504"/>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8"/>
        <p:cNvGrpSpPr/>
        <p:nvPr/>
      </p:nvGrpSpPr>
      <p:grpSpPr>
        <a:xfrm>
          <a:off x="0" y="0"/>
          <a:ext cx="0" cy="0"/>
          <a:chOff x="0" y="0"/>
          <a:chExt cx="0" cy="0"/>
        </a:xfrm>
      </p:grpSpPr>
      <p:sp>
        <p:nvSpPr>
          <p:cNvPr id="589" name="Shape 58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90" name="Shape 59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3578481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Shape 59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95" name="Shape 59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59247098"/>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8"/>
        <p:cNvGrpSpPr/>
        <p:nvPr/>
      </p:nvGrpSpPr>
      <p:grpSpPr>
        <a:xfrm>
          <a:off x="0" y="0"/>
          <a:ext cx="0" cy="0"/>
          <a:chOff x="0" y="0"/>
          <a:chExt cx="0" cy="0"/>
        </a:xfrm>
      </p:grpSpPr>
      <p:sp>
        <p:nvSpPr>
          <p:cNvPr id="599" name="Shape 59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00" name="Shape 60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1753731"/>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Shape 60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05" name="Shape 60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24921624"/>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8"/>
        <p:cNvGrpSpPr/>
        <p:nvPr/>
      </p:nvGrpSpPr>
      <p:grpSpPr>
        <a:xfrm>
          <a:off x="0" y="0"/>
          <a:ext cx="0" cy="0"/>
          <a:chOff x="0" y="0"/>
          <a:chExt cx="0" cy="0"/>
        </a:xfrm>
      </p:grpSpPr>
      <p:sp>
        <p:nvSpPr>
          <p:cNvPr id="609" name="Shape 60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10" name="Shape 61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86216372"/>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3"/>
        <p:cNvGrpSpPr/>
        <p:nvPr/>
      </p:nvGrpSpPr>
      <p:grpSpPr>
        <a:xfrm>
          <a:off x="0" y="0"/>
          <a:ext cx="0" cy="0"/>
          <a:chOff x="0" y="0"/>
          <a:chExt cx="0" cy="0"/>
        </a:xfrm>
      </p:grpSpPr>
      <p:sp>
        <p:nvSpPr>
          <p:cNvPr id="614" name="Shape 61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15" name="Shape 61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39605046"/>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8"/>
        <p:cNvGrpSpPr/>
        <p:nvPr/>
      </p:nvGrpSpPr>
      <p:grpSpPr>
        <a:xfrm>
          <a:off x="0" y="0"/>
          <a:ext cx="0" cy="0"/>
          <a:chOff x="0" y="0"/>
          <a:chExt cx="0" cy="0"/>
        </a:xfrm>
      </p:grpSpPr>
      <p:sp>
        <p:nvSpPr>
          <p:cNvPr id="619" name="Shape 61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20" name="Shape 62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66434241"/>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Shape 62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25" name="Shape 62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6723722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8"/>
        <p:cNvGrpSpPr/>
        <p:nvPr/>
      </p:nvGrpSpPr>
      <p:grpSpPr>
        <a:xfrm>
          <a:off x="0" y="0"/>
          <a:ext cx="0" cy="0"/>
          <a:chOff x="0" y="0"/>
          <a:chExt cx="0" cy="0"/>
        </a:xfrm>
      </p:grpSpPr>
      <p:sp>
        <p:nvSpPr>
          <p:cNvPr id="629" name="Shape 62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30" name="Shape 63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78713751"/>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3"/>
        <p:cNvGrpSpPr/>
        <p:nvPr/>
      </p:nvGrpSpPr>
      <p:grpSpPr>
        <a:xfrm>
          <a:off x="0" y="0"/>
          <a:ext cx="0" cy="0"/>
          <a:chOff x="0" y="0"/>
          <a:chExt cx="0" cy="0"/>
        </a:xfrm>
      </p:grpSpPr>
      <p:sp>
        <p:nvSpPr>
          <p:cNvPr id="634" name="Shape 63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35" name="Shape 63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8918831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38" name="Shape 13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61746289"/>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8"/>
        <p:cNvGrpSpPr/>
        <p:nvPr/>
      </p:nvGrpSpPr>
      <p:grpSpPr>
        <a:xfrm>
          <a:off x="0" y="0"/>
          <a:ext cx="0" cy="0"/>
          <a:chOff x="0" y="0"/>
          <a:chExt cx="0" cy="0"/>
        </a:xfrm>
      </p:grpSpPr>
      <p:sp>
        <p:nvSpPr>
          <p:cNvPr id="639" name="Shape 63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40" name="Shape 64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89893946"/>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Shape 64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45" name="Shape 64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94649533"/>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8"/>
        <p:cNvGrpSpPr/>
        <p:nvPr/>
      </p:nvGrpSpPr>
      <p:grpSpPr>
        <a:xfrm>
          <a:off x="0" y="0"/>
          <a:ext cx="0" cy="0"/>
          <a:chOff x="0" y="0"/>
          <a:chExt cx="0" cy="0"/>
        </a:xfrm>
      </p:grpSpPr>
      <p:sp>
        <p:nvSpPr>
          <p:cNvPr id="649" name="Shape 64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50" name="Shape 65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131675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3"/>
        <p:cNvGrpSpPr/>
        <p:nvPr/>
      </p:nvGrpSpPr>
      <p:grpSpPr>
        <a:xfrm>
          <a:off x="0" y="0"/>
          <a:ext cx="0" cy="0"/>
          <a:chOff x="0" y="0"/>
          <a:chExt cx="0" cy="0"/>
        </a:xfrm>
      </p:grpSpPr>
      <p:sp>
        <p:nvSpPr>
          <p:cNvPr id="654" name="Shape 65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55" name="Shape 655"/>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56" name="Shape 656"/>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113</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067218430"/>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Shape 66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1" name="Shape 661"/>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62" name="Shape 662"/>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114</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46958316"/>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5"/>
        <p:cNvGrpSpPr/>
        <p:nvPr/>
      </p:nvGrpSpPr>
      <p:grpSpPr>
        <a:xfrm>
          <a:off x="0" y="0"/>
          <a:ext cx="0" cy="0"/>
          <a:chOff x="0" y="0"/>
          <a:chExt cx="0" cy="0"/>
        </a:xfrm>
      </p:grpSpPr>
      <p:sp>
        <p:nvSpPr>
          <p:cNvPr id="666" name="Shape 66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7" name="Shape 667"/>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668" name="Shape 668"/>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115</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799789628"/>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9"/>
        <p:cNvGrpSpPr/>
        <p:nvPr/>
      </p:nvGrpSpPr>
      <p:grpSpPr>
        <a:xfrm>
          <a:off x="0" y="0"/>
          <a:ext cx="0" cy="0"/>
          <a:chOff x="0" y="0"/>
          <a:chExt cx="0" cy="0"/>
        </a:xfrm>
      </p:grpSpPr>
      <p:sp>
        <p:nvSpPr>
          <p:cNvPr id="700" name="Shape 70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1" name="Shape 701"/>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02" name="Shape 702"/>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116</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9798461"/>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5"/>
        <p:cNvGrpSpPr/>
        <p:nvPr/>
      </p:nvGrpSpPr>
      <p:grpSpPr>
        <a:xfrm>
          <a:off x="0" y="0"/>
          <a:ext cx="0" cy="0"/>
          <a:chOff x="0" y="0"/>
          <a:chExt cx="0" cy="0"/>
        </a:xfrm>
      </p:grpSpPr>
      <p:sp>
        <p:nvSpPr>
          <p:cNvPr id="706" name="Shape 70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7" name="Shape 707"/>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08" name="Shape 708"/>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117</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961744119"/>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1"/>
        <p:cNvGrpSpPr/>
        <p:nvPr/>
      </p:nvGrpSpPr>
      <p:grpSpPr>
        <a:xfrm>
          <a:off x="0" y="0"/>
          <a:ext cx="0" cy="0"/>
          <a:chOff x="0" y="0"/>
          <a:chExt cx="0" cy="0"/>
        </a:xfrm>
      </p:grpSpPr>
      <p:sp>
        <p:nvSpPr>
          <p:cNvPr id="712" name="Shape 71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3" name="Shape 713"/>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14" name="Shape 714"/>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118</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776301163"/>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7"/>
        <p:cNvGrpSpPr/>
        <p:nvPr/>
      </p:nvGrpSpPr>
      <p:grpSpPr>
        <a:xfrm>
          <a:off x="0" y="0"/>
          <a:ext cx="0" cy="0"/>
          <a:chOff x="0" y="0"/>
          <a:chExt cx="0" cy="0"/>
        </a:xfrm>
      </p:grpSpPr>
      <p:sp>
        <p:nvSpPr>
          <p:cNvPr id="718" name="Shape 71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19" name="Shape 719"/>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20" name="Shape 720"/>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119</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33078081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Shape 14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43" name="Shape 14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3698783"/>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3"/>
        <p:cNvGrpSpPr/>
        <p:nvPr/>
      </p:nvGrpSpPr>
      <p:grpSpPr>
        <a:xfrm>
          <a:off x="0" y="0"/>
          <a:ext cx="0" cy="0"/>
          <a:chOff x="0" y="0"/>
          <a:chExt cx="0" cy="0"/>
        </a:xfrm>
      </p:grpSpPr>
      <p:sp>
        <p:nvSpPr>
          <p:cNvPr id="724" name="Shape 72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5" name="Shape 725"/>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26" name="Shape 726"/>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120</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099685542"/>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9"/>
        <p:cNvGrpSpPr/>
        <p:nvPr/>
      </p:nvGrpSpPr>
      <p:grpSpPr>
        <a:xfrm>
          <a:off x="0" y="0"/>
          <a:ext cx="0" cy="0"/>
          <a:chOff x="0" y="0"/>
          <a:chExt cx="0" cy="0"/>
        </a:xfrm>
      </p:grpSpPr>
      <p:sp>
        <p:nvSpPr>
          <p:cNvPr id="730" name="Shape 73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1" name="Shape 731"/>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32" name="Shape 732"/>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121</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960679149"/>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5"/>
        <p:cNvGrpSpPr/>
        <p:nvPr/>
      </p:nvGrpSpPr>
      <p:grpSpPr>
        <a:xfrm>
          <a:off x="0" y="0"/>
          <a:ext cx="0" cy="0"/>
          <a:chOff x="0" y="0"/>
          <a:chExt cx="0" cy="0"/>
        </a:xfrm>
      </p:grpSpPr>
      <p:sp>
        <p:nvSpPr>
          <p:cNvPr id="736" name="Shape 73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37" name="Shape 737"/>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38" name="Shape 738"/>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122</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294713943"/>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1"/>
        <p:cNvGrpSpPr/>
        <p:nvPr/>
      </p:nvGrpSpPr>
      <p:grpSpPr>
        <a:xfrm>
          <a:off x="0" y="0"/>
          <a:ext cx="0" cy="0"/>
          <a:chOff x="0" y="0"/>
          <a:chExt cx="0" cy="0"/>
        </a:xfrm>
      </p:grpSpPr>
      <p:sp>
        <p:nvSpPr>
          <p:cNvPr id="742" name="Shape 74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43" name="Shape 743"/>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44" name="Shape 744"/>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123</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900974639"/>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5"/>
        <p:cNvGrpSpPr/>
        <p:nvPr/>
      </p:nvGrpSpPr>
      <p:grpSpPr>
        <a:xfrm>
          <a:off x="0" y="0"/>
          <a:ext cx="0" cy="0"/>
          <a:chOff x="0" y="0"/>
          <a:chExt cx="0" cy="0"/>
        </a:xfrm>
      </p:grpSpPr>
      <p:sp>
        <p:nvSpPr>
          <p:cNvPr id="756" name="Shape 75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7" name="Shape 757"/>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58" name="Shape 758"/>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124</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013357258"/>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Shape 76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3" name="Shape 763"/>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64" name="Shape 764"/>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125</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025396723"/>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Shape 76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9" name="Shape 769"/>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70" name="Shape 770"/>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126</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841180717"/>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3"/>
        <p:cNvGrpSpPr/>
        <p:nvPr/>
      </p:nvGrpSpPr>
      <p:grpSpPr>
        <a:xfrm>
          <a:off x="0" y="0"/>
          <a:ext cx="0" cy="0"/>
          <a:chOff x="0" y="0"/>
          <a:chExt cx="0" cy="0"/>
        </a:xfrm>
      </p:grpSpPr>
      <p:sp>
        <p:nvSpPr>
          <p:cNvPr id="774" name="Shape 77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5" name="Shape 775"/>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76" name="Shape 776"/>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127</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88546380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9"/>
        <p:cNvGrpSpPr/>
        <p:nvPr/>
      </p:nvGrpSpPr>
      <p:grpSpPr>
        <a:xfrm>
          <a:off x="0" y="0"/>
          <a:ext cx="0" cy="0"/>
          <a:chOff x="0" y="0"/>
          <a:chExt cx="0" cy="0"/>
        </a:xfrm>
      </p:grpSpPr>
      <p:sp>
        <p:nvSpPr>
          <p:cNvPr id="780" name="Shape 78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1" name="Shape 781"/>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82" name="Shape 782"/>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128</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6795941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Shape 78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7" name="Shape 787"/>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88" name="Shape 788"/>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129</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377917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Shape 14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48" name="Shape 14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74970873"/>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1"/>
        <p:cNvGrpSpPr/>
        <p:nvPr/>
      </p:nvGrpSpPr>
      <p:grpSpPr>
        <a:xfrm>
          <a:off x="0" y="0"/>
          <a:ext cx="0" cy="0"/>
          <a:chOff x="0" y="0"/>
          <a:chExt cx="0" cy="0"/>
        </a:xfrm>
      </p:grpSpPr>
      <p:sp>
        <p:nvSpPr>
          <p:cNvPr id="792" name="Shape 79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3" name="Shape 793"/>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794" name="Shape 794"/>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130</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095497468"/>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7"/>
        <p:cNvGrpSpPr/>
        <p:nvPr/>
      </p:nvGrpSpPr>
      <p:grpSpPr>
        <a:xfrm>
          <a:off x="0" y="0"/>
          <a:ext cx="0" cy="0"/>
          <a:chOff x="0" y="0"/>
          <a:chExt cx="0" cy="0"/>
        </a:xfrm>
      </p:grpSpPr>
      <p:sp>
        <p:nvSpPr>
          <p:cNvPr id="798" name="Shape 79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99" name="Shape 799"/>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00" name="Shape 800"/>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131</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66273077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3"/>
        <p:cNvGrpSpPr/>
        <p:nvPr/>
      </p:nvGrpSpPr>
      <p:grpSpPr>
        <a:xfrm>
          <a:off x="0" y="0"/>
          <a:ext cx="0" cy="0"/>
          <a:chOff x="0" y="0"/>
          <a:chExt cx="0" cy="0"/>
        </a:xfrm>
      </p:grpSpPr>
      <p:sp>
        <p:nvSpPr>
          <p:cNvPr id="804" name="Shape 80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05" name="Shape 805"/>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06" name="Shape 806"/>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132</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37096105"/>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Shape 81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1" name="Shape 811"/>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12" name="Shape 812"/>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133</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637558385"/>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Shape 81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17" name="Shape 817"/>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18" name="Shape 818"/>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134</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324070202"/>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Shape 82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3" name="Shape 823"/>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24" name="Shape 824"/>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135</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25306000"/>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7"/>
        <p:cNvGrpSpPr/>
        <p:nvPr/>
      </p:nvGrpSpPr>
      <p:grpSpPr>
        <a:xfrm>
          <a:off x="0" y="0"/>
          <a:ext cx="0" cy="0"/>
          <a:chOff x="0" y="0"/>
          <a:chExt cx="0" cy="0"/>
        </a:xfrm>
      </p:grpSpPr>
      <p:sp>
        <p:nvSpPr>
          <p:cNvPr id="828" name="Shape 8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29" name="Shape 829"/>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30" name="Shape 830"/>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136</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447550074"/>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3"/>
        <p:cNvGrpSpPr/>
        <p:nvPr/>
      </p:nvGrpSpPr>
      <p:grpSpPr>
        <a:xfrm>
          <a:off x="0" y="0"/>
          <a:ext cx="0" cy="0"/>
          <a:chOff x="0" y="0"/>
          <a:chExt cx="0" cy="0"/>
        </a:xfrm>
      </p:grpSpPr>
      <p:sp>
        <p:nvSpPr>
          <p:cNvPr id="834" name="Shape 83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35" name="Shape 835"/>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36" name="Shape 836"/>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137</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853781155"/>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9"/>
        <p:cNvGrpSpPr/>
        <p:nvPr/>
      </p:nvGrpSpPr>
      <p:grpSpPr>
        <a:xfrm>
          <a:off x="0" y="0"/>
          <a:ext cx="0" cy="0"/>
          <a:chOff x="0" y="0"/>
          <a:chExt cx="0" cy="0"/>
        </a:xfrm>
      </p:grpSpPr>
      <p:sp>
        <p:nvSpPr>
          <p:cNvPr id="840" name="Shape 84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41" name="Shape 841"/>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42" name="Shape 842"/>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138</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972762349"/>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8"/>
        <p:cNvGrpSpPr/>
        <p:nvPr/>
      </p:nvGrpSpPr>
      <p:grpSpPr>
        <a:xfrm>
          <a:off x="0" y="0"/>
          <a:ext cx="0" cy="0"/>
          <a:chOff x="0" y="0"/>
          <a:chExt cx="0" cy="0"/>
        </a:xfrm>
      </p:grpSpPr>
      <p:sp>
        <p:nvSpPr>
          <p:cNvPr id="849" name="Shape 84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0" name="Shape 850"/>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51" name="Shape 851"/>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139</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494529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56" name="Shape 15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684993"/>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4"/>
        <p:cNvGrpSpPr/>
        <p:nvPr/>
      </p:nvGrpSpPr>
      <p:grpSpPr>
        <a:xfrm>
          <a:off x="0" y="0"/>
          <a:ext cx="0" cy="0"/>
          <a:chOff x="0" y="0"/>
          <a:chExt cx="0" cy="0"/>
        </a:xfrm>
      </p:grpSpPr>
      <p:sp>
        <p:nvSpPr>
          <p:cNvPr id="855" name="Shape 85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6" name="Shape 856"/>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57" name="Shape 857"/>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140</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53411500"/>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Shape 86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2" name="Shape 862"/>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63" name="Shape 863"/>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141</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920861400"/>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6"/>
        <p:cNvGrpSpPr/>
        <p:nvPr/>
      </p:nvGrpSpPr>
      <p:grpSpPr>
        <a:xfrm>
          <a:off x="0" y="0"/>
          <a:ext cx="0" cy="0"/>
          <a:chOff x="0" y="0"/>
          <a:chExt cx="0" cy="0"/>
        </a:xfrm>
      </p:grpSpPr>
      <p:sp>
        <p:nvSpPr>
          <p:cNvPr id="867" name="Shape 86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8" name="Shape 868"/>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69" name="Shape 869"/>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142</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736558581"/>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2"/>
        <p:cNvGrpSpPr/>
        <p:nvPr/>
      </p:nvGrpSpPr>
      <p:grpSpPr>
        <a:xfrm>
          <a:off x="0" y="0"/>
          <a:ext cx="0" cy="0"/>
          <a:chOff x="0" y="0"/>
          <a:chExt cx="0" cy="0"/>
        </a:xfrm>
      </p:grpSpPr>
      <p:sp>
        <p:nvSpPr>
          <p:cNvPr id="873" name="Shape 87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74" name="Shape 874"/>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75" name="Shape 875"/>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143</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719249627"/>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Shape 87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0" name="Shape 880"/>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81" name="Shape 881"/>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144</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974542300"/>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4"/>
        <p:cNvGrpSpPr/>
        <p:nvPr/>
      </p:nvGrpSpPr>
      <p:grpSpPr>
        <a:xfrm>
          <a:off x="0" y="0"/>
          <a:ext cx="0" cy="0"/>
          <a:chOff x="0" y="0"/>
          <a:chExt cx="0" cy="0"/>
        </a:xfrm>
      </p:grpSpPr>
      <p:sp>
        <p:nvSpPr>
          <p:cNvPr id="885" name="Shape 88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6" name="Shape 886"/>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87" name="Shape 887"/>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145</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864939633"/>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Shape 8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2" name="Shape 892"/>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93" name="Shape 893"/>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146</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556456310"/>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6"/>
        <p:cNvGrpSpPr/>
        <p:nvPr/>
      </p:nvGrpSpPr>
      <p:grpSpPr>
        <a:xfrm>
          <a:off x="0" y="0"/>
          <a:ext cx="0" cy="0"/>
          <a:chOff x="0" y="0"/>
          <a:chExt cx="0" cy="0"/>
        </a:xfrm>
      </p:grpSpPr>
      <p:sp>
        <p:nvSpPr>
          <p:cNvPr id="897" name="Shape 89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8" name="Shape 898"/>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899" name="Shape 899"/>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147</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394483033"/>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2"/>
        <p:cNvGrpSpPr/>
        <p:nvPr/>
      </p:nvGrpSpPr>
      <p:grpSpPr>
        <a:xfrm>
          <a:off x="0" y="0"/>
          <a:ext cx="0" cy="0"/>
          <a:chOff x="0" y="0"/>
          <a:chExt cx="0" cy="0"/>
        </a:xfrm>
      </p:grpSpPr>
      <p:sp>
        <p:nvSpPr>
          <p:cNvPr id="903" name="Shape 90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04" name="Shape 904"/>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905" name="Shape 905"/>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148</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781818647"/>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Shape 91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18" name="Shape 918"/>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919" name="Shape 919"/>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149</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11671144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Shape 16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61" name="Shape 16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66427283"/>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2"/>
        <p:cNvGrpSpPr/>
        <p:nvPr/>
      </p:nvGrpSpPr>
      <p:grpSpPr>
        <a:xfrm>
          <a:off x="0" y="0"/>
          <a:ext cx="0" cy="0"/>
          <a:chOff x="0" y="0"/>
          <a:chExt cx="0" cy="0"/>
        </a:xfrm>
      </p:grpSpPr>
      <p:sp>
        <p:nvSpPr>
          <p:cNvPr id="923" name="Shape 92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4" name="Shape 924"/>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25" name="Shape 925"/>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150</a:t>
            </a:fld>
            <a:endParaRPr/>
          </a:p>
        </p:txBody>
      </p:sp>
    </p:spTree>
    <p:extLst>
      <p:ext uri="{BB962C8B-B14F-4D97-AF65-F5344CB8AC3E}">
        <p14:creationId xmlns:p14="http://schemas.microsoft.com/office/powerpoint/2010/main" val="2947853495"/>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Shape 92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0" name="Shape 930"/>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31" name="Shape 931"/>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151</a:t>
            </a:fld>
            <a:endParaRPr/>
          </a:p>
        </p:txBody>
      </p:sp>
    </p:spTree>
    <p:extLst>
      <p:ext uri="{BB962C8B-B14F-4D97-AF65-F5344CB8AC3E}">
        <p14:creationId xmlns:p14="http://schemas.microsoft.com/office/powerpoint/2010/main" val="1161570257"/>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4"/>
        <p:cNvGrpSpPr/>
        <p:nvPr/>
      </p:nvGrpSpPr>
      <p:grpSpPr>
        <a:xfrm>
          <a:off x="0" y="0"/>
          <a:ext cx="0" cy="0"/>
          <a:chOff x="0" y="0"/>
          <a:chExt cx="0" cy="0"/>
        </a:xfrm>
      </p:grpSpPr>
      <p:sp>
        <p:nvSpPr>
          <p:cNvPr id="935" name="Shape 93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36" name="Shape 936"/>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37" name="Shape 937"/>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152</a:t>
            </a:fld>
            <a:endParaRPr/>
          </a:p>
        </p:txBody>
      </p:sp>
    </p:spTree>
    <p:extLst>
      <p:ext uri="{BB962C8B-B14F-4D97-AF65-F5344CB8AC3E}">
        <p14:creationId xmlns:p14="http://schemas.microsoft.com/office/powerpoint/2010/main" val="3383033988"/>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0"/>
        <p:cNvGrpSpPr/>
        <p:nvPr/>
      </p:nvGrpSpPr>
      <p:grpSpPr>
        <a:xfrm>
          <a:off x="0" y="0"/>
          <a:ext cx="0" cy="0"/>
          <a:chOff x="0" y="0"/>
          <a:chExt cx="0" cy="0"/>
        </a:xfrm>
      </p:grpSpPr>
      <p:sp>
        <p:nvSpPr>
          <p:cNvPr id="941" name="Shape 94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2" name="Shape 942"/>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43" name="Shape 943"/>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153</a:t>
            </a:fld>
            <a:endParaRPr/>
          </a:p>
        </p:txBody>
      </p:sp>
    </p:spTree>
    <p:extLst>
      <p:ext uri="{BB962C8B-B14F-4D97-AF65-F5344CB8AC3E}">
        <p14:creationId xmlns:p14="http://schemas.microsoft.com/office/powerpoint/2010/main" val="2851588312"/>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6"/>
        <p:cNvGrpSpPr/>
        <p:nvPr/>
      </p:nvGrpSpPr>
      <p:grpSpPr>
        <a:xfrm>
          <a:off x="0" y="0"/>
          <a:ext cx="0" cy="0"/>
          <a:chOff x="0" y="0"/>
          <a:chExt cx="0" cy="0"/>
        </a:xfrm>
      </p:grpSpPr>
      <p:sp>
        <p:nvSpPr>
          <p:cNvPr id="947" name="Shape 94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48" name="Shape 948"/>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49" name="Shape 949"/>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154</a:t>
            </a:fld>
            <a:endParaRPr/>
          </a:p>
        </p:txBody>
      </p:sp>
    </p:spTree>
    <p:extLst>
      <p:ext uri="{BB962C8B-B14F-4D97-AF65-F5344CB8AC3E}">
        <p14:creationId xmlns:p14="http://schemas.microsoft.com/office/powerpoint/2010/main" val="2360209324"/>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2"/>
        <p:cNvGrpSpPr/>
        <p:nvPr/>
      </p:nvGrpSpPr>
      <p:grpSpPr>
        <a:xfrm>
          <a:off x="0" y="0"/>
          <a:ext cx="0" cy="0"/>
          <a:chOff x="0" y="0"/>
          <a:chExt cx="0" cy="0"/>
        </a:xfrm>
      </p:grpSpPr>
      <p:sp>
        <p:nvSpPr>
          <p:cNvPr id="953" name="Shape 95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54" name="Shape 954"/>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55" name="Shape 955"/>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155</a:t>
            </a:fld>
            <a:endParaRPr/>
          </a:p>
        </p:txBody>
      </p:sp>
    </p:spTree>
    <p:extLst>
      <p:ext uri="{BB962C8B-B14F-4D97-AF65-F5344CB8AC3E}">
        <p14:creationId xmlns:p14="http://schemas.microsoft.com/office/powerpoint/2010/main" val="1341948359"/>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Shape 95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0" name="Shape 960"/>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61" name="Shape 961"/>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156</a:t>
            </a:fld>
            <a:endParaRPr/>
          </a:p>
        </p:txBody>
      </p:sp>
    </p:spTree>
    <p:extLst>
      <p:ext uri="{BB962C8B-B14F-4D97-AF65-F5344CB8AC3E}">
        <p14:creationId xmlns:p14="http://schemas.microsoft.com/office/powerpoint/2010/main" val="2258271714"/>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4"/>
        <p:cNvGrpSpPr/>
        <p:nvPr/>
      </p:nvGrpSpPr>
      <p:grpSpPr>
        <a:xfrm>
          <a:off x="0" y="0"/>
          <a:ext cx="0" cy="0"/>
          <a:chOff x="0" y="0"/>
          <a:chExt cx="0" cy="0"/>
        </a:xfrm>
      </p:grpSpPr>
      <p:sp>
        <p:nvSpPr>
          <p:cNvPr id="965" name="Shape 96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66" name="Shape 966"/>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67" name="Shape 967"/>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157</a:t>
            </a:fld>
            <a:endParaRPr/>
          </a:p>
        </p:txBody>
      </p:sp>
    </p:spTree>
    <p:extLst>
      <p:ext uri="{BB962C8B-B14F-4D97-AF65-F5344CB8AC3E}">
        <p14:creationId xmlns:p14="http://schemas.microsoft.com/office/powerpoint/2010/main" val="1507968567"/>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0"/>
        <p:cNvGrpSpPr/>
        <p:nvPr/>
      </p:nvGrpSpPr>
      <p:grpSpPr>
        <a:xfrm>
          <a:off x="0" y="0"/>
          <a:ext cx="0" cy="0"/>
          <a:chOff x="0" y="0"/>
          <a:chExt cx="0" cy="0"/>
        </a:xfrm>
      </p:grpSpPr>
      <p:sp>
        <p:nvSpPr>
          <p:cNvPr id="971" name="Shape 97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2" name="Shape 972"/>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73" name="Shape 973"/>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158</a:t>
            </a:fld>
            <a:endParaRPr/>
          </a:p>
        </p:txBody>
      </p:sp>
    </p:spTree>
    <p:extLst>
      <p:ext uri="{BB962C8B-B14F-4D97-AF65-F5344CB8AC3E}">
        <p14:creationId xmlns:p14="http://schemas.microsoft.com/office/powerpoint/2010/main" val="3076946349"/>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6"/>
        <p:cNvGrpSpPr/>
        <p:nvPr/>
      </p:nvGrpSpPr>
      <p:grpSpPr>
        <a:xfrm>
          <a:off x="0" y="0"/>
          <a:ext cx="0" cy="0"/>
          <a:chOff x="0" y="0"/>
          <a:chExt cx="0" cy="0"/>
        </a:xfrm>
      </p:grpSpPr>
      <p:sp>
        <p:nvSpPr>
          <p:cNvPr id="977" name="Shape 97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78" name="Shape 978"/>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79" name="Shape 979"/>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159</a:t>
            </a:fld>
            <a:endParaRPr/>
          </a:p>
        </p:txBody>
      </p:sp>
    </p:spTree>
    <p:extLst>
      <p:ext uri="{BB962C8B-B14F-4D97-AF65-F5344CB8AC3E}">
        <p14:creationId xmlns:p14="http://schemas.microsoft.com/office/powerpoint/2010/main" val="2625292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66" name="Shape 16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77921899"/>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2"/>
        <p:cNvGrpSpPr/>
        <p:nvPr/>
      </p:nvGrpSpPr>
      <p:grpSpPr>
        <a:xfrm>
          <a:off x="0" y="0"/>
          <a:ext cx="0" cy="0"/>
          <a:chOff x="0" y="0"/>
          <a:chExt cx="0" cy="0"/>
        </a:xfrm>
      </p:grpSpPr>
      <p:sp>
        <p:nvSpPr>
          <p:cNvPr id="983" name="Shape 98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4" name="Shape 984"/>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85" name="Shape 985"/>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160</a:t>
            </a:fld>
            <a:endParaRPr/>
          </a:p>
        </p:txBody>
      </p:sp>
    </p:spTree>
    <p:extLst>
      <p:ext uri="{BB962C8B-B14F-4D97-AF65-F5344CB8AC3E}">
        <p14:creationId xmlns:p14="http://schemas.microsoft.com/office/powerpoint/2010/main" val="4273940218"/>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8"/>
        <p:cNvGrpSpPr/>
        <p:nvPr/>
      </p:nvGrpSpPr>
      <p:grpSpPr>
        <a:xfrm>
          <a:off x="0" y="0"/>
          <a:ext cx="0" cy="0"/>
          <a:chOff x="0" y="0"/>
          <a:chExt cx="0" cy="0"/>
        </a:xfrm>
      </p:grpSpPr>
      <p:sp>
        <p:nvSpPr>
          <p:cNvPr id="989" name="Shape 98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90" name="Shape 990"/>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91" name="Shape 991"/>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161</a:t>
            </a:fld>
            <a:endParaRPr/>
          </a:p>
        </p:txBody>
      </p:sp>
    </p:spTree>
    <p:extLst>
      <p:ext uri="{BB962C8B-B14F-4D97-AF65-F5344CB8AC3E}">
        <p14:creationId xmlns:p14="http://schemas.microsoft.com/office/powerpoint/2010/main" val="487890413"/>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4"/>
        <p:cNvGrpSpPr/>
        <p:nvPr/>
      </p:nvGrpSpPr>
      <p:grpSpPr>
        <a:xfrm>
          <a:off x="0" y="0"/>
          <a:ext cx="0" cy="0"/>
          <a:chOff x="0" y="0"/>
          <a:chExt cx="0" cy="0"/>
        </a:xfrm>
      </p:grpSpPr>
      <p:sp>
        <p:nvSpPr>
          <p:cNvPr id="995" name="Shape 99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96" name="Shape 996"/>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997" name="Shape 997"/>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162</a:t>
            </a:fld>
            <a:endParaRPr/>
          </a:p>
        </p:txBody>
      </p:sp>
    </p:spTree>
    <p:extLst>
      <p:ext uri="{BB962C8B-B14F-4D97-AF65-F5344CB8AC3E}">
        <p14:creationId xmlns:p14="http://schemas.microsoft.com/office/powerpoint/2010/main" val="1655004852"/>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Shape 100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2" name="Shape 1002"/>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003" name="Shape 1003"/>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163</a:t>
            </a:fld>
            <a:endParaRPr/>
          </a:p>
        </p:txBody>
      </p:sp>
    </p:spTree>
    <p:extLst>
      <p:ext uri="{BB962C8B-B14F-4D97-AF65-F5344CB8AC3E}">
        <p14:creationId xmlns:p14="http://schemas.microsoft.com/office/powerpoint/2010/main" val="2748043647"/>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6"/>
        <p:cNvGrpSpPr/>
        <p:nvPr/>
      </p:nvGrpSpPr>
      <p:grpSpPr>
        <a:xfrm>
          <a:off x="0" y="0"/>
          <a:ext cx="0" cy="0"/>
          <a:chOff x="0" y="0"/>
          <a:chExt cx="0" cy="0"/>
        </a:xfrm>
      </p:grpSpPr>
      <p:sp>
        <p:nvSpPr>
          <p:cNvPr id="1007" name="Shape 100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8" name="Shape 1008"/>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009" name="Shape 1009"/>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164</a:t>
            </a:fld>
            <a:endParaRPr/>
          </a:p>
        </p:txBody>
      </p:sp>
    </p:spTree>
    <p:extLst>
      <p:ext uri="{BB962C8B-B14F-4D97-AF65-F5344CB8AC3E}">
        <p14:creationId xmlns:p14="http://schemas.microsoft.com/office/powerpoint/2010/main" val="3618323274"/>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3"/>
        <p:cNvGrpSpPr/>
        <p:nvPr/>
      </p:nvGrpSpPr>
      <p:grpSpPr>
        <a:xfrm>
          <a:off x="0" y="0"/>
          <a:ext cx="0" cy="0"/>
          <a:chOff x="0" y="0"/>
          <a:chExt cx="0" cy="0"/>
        </a:xfrm>
      </p:grpSpPr>
      <p:sp>
        <p:nvSpPr>
          <p:cNvPr id="1014" name="Shape 101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15" name="Shape 1015"/>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016" name="Shape 1016"/>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165</a:t>
            </a:fld>
            <a:endParaRPr/>
          </a:p>
        </p:txBody>
      </p:sp>
    </p:spTree>
    <p:extLst>
      <p:ext uri="{BB962C8B-B14F-4D97-AF65-F5344CB8AC3E}">
        <p14:creationId xmlns:p14="http://schemas.microsoft.com/office/powerpoint/2010/main" val="953556350"/>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9"/>
        <p:cNvGrpSpPr/>
        <p:nvPr/>
      </p:nvGrpSpPr>
      <p:grpSpPr>
        <a:xfrm>
          <a:off x="0" y="0"/>
          <a:ext cx="0" cy="0"/>
          <a:chOff x="0" y="0"/>
          <a:chExt cx="0" cy="0"/>
        </a:xfrm>
      </p:grpSpPr>
      <p:sp>
        <p:nvSpPr>
          <p:cNvPr id="1020" name="Shape 102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1" name="Shape 1021"/>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022" name="Shape 1022"/>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166</a:t>
            </a:fld>
            <a:endParaRPr/>
          </a:p>
        </p:txBody>
      </p:sp>
    </p:spTree>
    <p:extLst>
      <p:ext uri="{BB962C8B-B14F-4D97-AF65-F5344CB8AC3E}">
        <p14:creationId xmlns:p14="http://schemas.microsoft.com/office/powerpoint/2010/main" val="3378439192"/>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5"/>
        <p:cNvGrpSpPr/>
        <p:nvPr/>
      </p:nvGrpSpPr>
      <p:grpSpPr>
        <a:xfrm>
          <a:off x="0" y="0"/>
          <a:ext cx="0" cy="0"/>
          <a:chOff x="0" y="0"/>
          <a:chExt cx="0" cy="0"/>
        </a:xfrm>
      </p:grpSpPr>
      <p:sp>
        <p:nvSpPr>
          <p:cNvPr id="1026" name="Shape 102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27" name="Shape 1027"/>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028" name="Shape 1028"/>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167</a:t>
            </a:fld>
            <a:endParaRPr/>
          </a:p>
        </p:txBody>
      </p:sp>
    </p:spTree>
    <p:extLst>
      <p:ext uri="{BB962C8B-B14F-4D97-AF65-F5344CB8AC3E}">
        <p14:creationId xmlns:p14="http://schemas.microsoft.com/office/powerpoint/2010/main" val="1353657947"/>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
        <p:cNvGrpSpPr/>
        <p:nvPr/>
      </p:nvGrpSpPr>
      <p:grpSpPr>
        <a:xfrm>
          <a:off x="0" y="0"/>
          <a:ext cx="0" cy="0"/>
          <a:chOff x="0" y="0"/>
          <a:chExt cx="0" cy="0"/>
        </a:xfrm>
      </p:grpSpPr>
      <p:sp>
        <p:nvSpPr>
          <p:cNvPr id="1033" name="Shape 103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34" name="Shape 1034"/>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035" name="Shape 1035"/>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168</a:t>
            </a:fld>
            <a:endParaRPr/>
          </a:p>
        </p:txBody>
      </p:sp>
    </p:spTree>
    <p:extLst>
      <p:ext uri="{BB962C8B-B14F-4D97-AF65-F5344CB8AC3E}">
        <p14:creationId xmlns:p14="http://schemas.microsoft.com/office/powerpoint/2010/main" val="3360836829"/>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8"/>
        <p:cNvGrpSpPr/>
        <p:nvPr/>
      </p:nvGrpSpPr>
      <p:grpSpPr>
        <a:xfrm>
          <a:off x="0" y="0"/>
          <a:ext cx="0" cy="0"/>
          <a:chOff x="0" y="0"/>
          <a:chExt cx="0" cy="0"/>
        </a:xfrm>
      </p:grpSpPr>
      <p:sp>
        <p:nvSpPr>
          <p:cNvPr id="1039" name="Shape 1039"/>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40" name="Shape 1040"/>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041" name="Shape 1041"/>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spcBef>
                <a:spcPts val="0"/>
              </a:spcBef>
              <a:spcAft>
                <a:spcPts val="0"/>
              </a:spcAft>
              <a:buClr>
                <a:srgbClr val="000000"/>
              </a:buClr>
              <a:buSzPts val="1200"/>
              <a:buFont typeface="Arial"/>
              <a:buNone/>
            </a:pPr>
            <a:fld id="{00000000-1234-1234-1234-123412341234}" type="slidenum">
              <a:rPr lang="en-US"/>
              <a:t>169</a:t>
            </a:fld>
            <a:endParaRPr/>
          </a:p>
        </p:txBody>
      </p:sp>
    </p:spTree>
    <p:extLst>
      <p:ext uri="{BB962C8B-B14F-4D97-AF65-F5344CB8AC3E}">
        <p14:creationId xmlns:p14="http://schemas.microsoft.com/office/powerpoint/2010/main" val="35059955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71" name="Shape 17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697514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Shape 175"/>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76" name="Shape 176"/>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798728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Shape 181"/>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82" name="Shape 18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628820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Shape 9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93" name="Shape 9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752545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Shape 18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87" name="Shape 18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299320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Shape 191"/>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92" name="Shape 19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6395512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Shape 19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97" name="Shape 19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674317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Shape 201"/>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02" name="Shape 20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954952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Shape 206"/>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07" name="Shape 207"/>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867669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13" name="Shape 21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044631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18" name="Shape 21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34450517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23" name="Shape 22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205345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Shape 2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28" name="Shape 2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756050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Shape 23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33" name="Shape 23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78011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98" name="Shape 9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631492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38" name="Shape 23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12075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Shape 24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43" name="Shape 24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943487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Shape 24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48" name="Shape 24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98168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Shape 25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53" name="Shape 25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8877045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Shape 25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58" name="Shape 25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8426424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Shape 26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63" name="Shape 26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32321260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Shape 26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68" name="Shape 26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837772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Shape 27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73" name="Shape 27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5693392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Shape 27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78" name="Shape 27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1868732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Shape 28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83" name="Shape 28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29832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Shape 10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03" name="Shape 10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712720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6"/>
        <p:cNvGrpSpPr/>
        <p:nvPr/>
      </p:nvGrpSpPr>
      <p:grpSpPr>
        <a:xfrm>
          <a:off x="0" y="0"/>
          <a:ext cx="0" cy="0"/>
          <a:chOff x="0" y="0"/>
          <a:chExt cx="0" cy="0"/>
        </a:xfrm>
      </p:grpSpPr>
      <p:sp>
        <p:nvSpPr>
          <p:cNvPr id="287" name="Shape 28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88" name="Shape 28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74137812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Shape 29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93" name="Shape 29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8066116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6"/>
        <p:cNvGrpSpPr/>
        <p:nvPr/>
      </p:nvGrpSpPr>
      <p:grpSpPr>
        <a:xfrm>
          <a:off x="0" y="0"/>
          <a:ext cx="0" cy="0"/>
          <a:chOff x="0" y="0"/>
          <a:chExt cx="0" cy="0"/>
        </a:xfrm>
      </p:grpSpPr>
      <p:sp>
        <p:nvSpPr>
          <p:cNvPr id="297" name="Shape 29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298" name="Shape 29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66153551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Shape 30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03" name="Shape 30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1922698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Shape 30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08" name="Shape 30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4777956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1"/>
        <p:cNvGrpSpPr/>
        <p:nvPr/>
      </p:nvGrpSpPr>
      <p:grpSpPr>
        <a:xfrm>
          <a:off x="0" y="0"/>
          <a:ext cx="0" cy="0"/>
          <a:chOff x="0" y="0"/>
          <a:chExt cx="0" cy="0"/>
        </a:xfrm>
      </p:grpSpPr>
      <p:sp>
        <p:nvSpPr>
          <p:cNvPr id="312" name="Shape 31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13" name="Shape 31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719780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6"/>
        <p:cNvGrpSpPr/>
        <p:nvPr/>
      </p:nvGrpSpPr>
      <p:grpSpPr>
        <a:xfrm>
          <a:off x="0" y="0"/>
          <a:ext cx="0" cy="0"/>
          <a:chOff x="0" y="0"/>
          <a:chExt cx="0" cy="0"/>
        </a:xfrm>
      </p:grpSpPr>
      <p:sp>
        <p:nvSpPr>
          <p:cNvPr id="317" name="Shape 31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18" name="Shape 31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995452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Shape 32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23" name="Shape 32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9121261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Shape 3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28" name="Shape 3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302446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Shape 33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33" name="Shape 33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13548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08" name="Shape 10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0859826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Shape 33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38" name="Shape 33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532135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Shape 34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43" name="Shape 34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6556189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Shape 34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48" name="Shape 34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4940982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Shape 35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53" name="Shape 35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7158904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6"/>
        <p:cNvGrpSpPr/>
        <p:nvPr/>
      </p:nvGrpSpPr>
      <p:grpSpPr>
        <a:xfrm>
          <a:off x="0" y="0"/>
          <a:ext cx="0" cy="0"/>
          <a:chOff x="0" y="0"/>
          <a:chExt cx="0" cy="0"/>
        </a:xfrm>
      </p:grpSpPr>
      <p:sp>
        <p:nvSpPr>
          <p:cNvPr id="357" name="Shape 35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58" name="Shape 35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808195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Shape 36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63" name="Shape 36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8191624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Shape 36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68" name="Shape 36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524699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Shape 37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73" name="Shape 37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4692660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Shape 37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78" name="Shape 37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86942455"/>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Shape 38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83" name="Shape 38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17805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Shape 11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13" name="Shape 11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055048400"/>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Shape 38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88" name="Shape 38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5271701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Shape 39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93" name="Shape 39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5571645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6"/>
        <p:cNvGrpSpPr/>
        <p:nvPr/>
      </p:nvGrpSpPr>
      <p:grpSpPr>
        <a:xfrm>
          <a:off x="0" y="0"/>
          <a:ext cx="0" cy="0"/>
          <a:chOff x="0" y="0"/>
          <a:chExt cx="0" cy="0"/>
        </a:xfrm>
      </p:grpSpPr>
      <p:sp>
        <p:nvSpPr>
          <p:cNvPr id="397" name="Shape 39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398" name="Shape 39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9427966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Shape 40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03" name="Shape 40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5637856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6"/>
        <p:cNvGrpSpPr/>
        <p:nvPr/>
      </p:nvGrpSpPr>
      <p:grpSpPr>
        <a:xfrm>
          <a:off x="0" y="0"/>
          <a:ext cx="0" cy="0"/>
          <a:chOff x="0" y="0"/>
          <a:chExt cx="0" cy="0"/>
        </a:xfrm>
      </p:grpSpPr>
      <p:sp>
        <p:nvSpPr>
          <p:cNvPr id="407" name="Shape 40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08" name="Shape 40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80378976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1"/>
        <p:cNvGrpSpPr/>
        <p:nvPr/>
      </p:nvGrpSpPr>
      <p:grpSpPr>
        <a:xfrm>
          <a:off x="0" y="0"/>
          <a:ext cx="0" cy="0"/>
          <a:chOff x="0" y="0"/>
          <a:chExt cx="0" cy="0"/>
        </a:xfrm>
      </p:grpSpPr>
      <p:sp>
        <p:nvSpPr>
          <p:cNvPr id="412" name="Shape 41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13" name="Shape 41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5283558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6"/>
        <p:cNvGrpSpPr/>
        <p:nvPr/>
      </p:nvGrpSpPr>
      <p:grpSpPr>
        <a:xfrm>
          <a:off x="0" y="0"/>
          <a:ext cx="0" cy="0"/>
          <a:chOff x="0" y="0"/>
          <a:chExt cx="0" cy="0"/>
        </a:xfrm>
      </p:grpSpPr>
      <p:sp>
        <p:nvSpPr>
          <p:cNvPr id="417" name="Shape 41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18" name="Shape 41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1922773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Shape 42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23" name="Shape 42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3486484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6"/>
        <p:cNvGrpSpPr/>
        <p:nvPr/>
      </p:nvGrpSpPr>
      <p:grpSpPr>
        <a:xfrm>
          <a:off x="0" y="0"/>
          <a:ext cx="0" cy="0"/>
          <a:chOff x="0" y="0"/>
          <a:chExt cx="0" cy="0"/>
        </a:xfrm>
      </p:grpSpPr>
      <p:sp>
        <p:nvSpPr>
          <p:cNvPr id="427" name="Shape 4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28" name="Shape 4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26747234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Shape 43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33" name="Shape 43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323870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Shape 11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18" name="Shape 11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97894782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8"/>
        <p:cNvGrpSpPr/>
        <p:nvPr/>
      </p:nvGrpSpPr>
      <p:grpSpPr>
        <a:xfrm>
          <a:off x="0" y="0"/>
          <a:ext cx="0" cy="0"/>
          <a:chOff x="0" y="0"/>
          <a:chExt cx="0" cy="0"/>
        </a:xfrm>
      </p:grpSpPr>
      <p:sp>
        <p:nvSpPr>
          <p:cNvPr id="439" name="Shape 43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40" name="Shape 44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73417894"/>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Shape 44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45" name="Shape 44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7305046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8"/>
        <p:cNvGrpSpPr/>
        <p:nvPr/>
      </p:nvGrpSpPr>
      <p:grpSpPr>
        <a:xfrm>
          <a:off x="0" y="0"/>
          <a:ext cx="0" cy="0"/>
          <a:chOff x="0" y="0"/>
          <a:chExt cx="0" cy="0"/>
        </a:xfrm>
      </p:grpSpPr>
      <p:sp>
        <p:nvSpPr>
          <p:cNvPr id="449" name="Shape 44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50" name="Shape 45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11825734"/>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Shape 45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55" name="Shape 45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0166699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Shape 45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60" name="Shape 46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7897354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3"/>
        <p:cNvGrpSpPr/>
        <p:nvPr/>
      </p:nvGrpSpPr>
      <p:grpSpPr>
        <a:xfrm>
          <a:off x="0" y="0"/>
          <a:ext cx="0" cy="0"/>
          <a:chOff x="0" y="0"/>
          <a:chExt cx="0" cy="0"/>
        </a:xfrm>
      </p:grpSpPr>
      <p:sp>
        <p:nvSpPr>
          <p:cNvPr id="464" name="Shape 46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65" name="Shape 46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7469903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Shape 46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70" name="Shape 47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27131390"/>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Shape 47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75" name="Shape 47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11458224"/>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8"/>
        <p:cNvGrpSpPr/>
        <p:nvPr/>
      </p:nvGrpSpPr>
      <p:grpSpPr>
        <a:xfrm>
          <a:off x="0" y="0"/>
          <a:ext cx="0" cy="0"/>
          <a:chOff x="0" y="0"/>
          <a:chExt cx="0" cy="0"/>
        </a:xfrm>
      </p:grpSpPr>
      <p:sp>
        <p:nvSpPr>
          <p:cNvPr id="479" name="Shape 47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80" name="Shape 48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3894160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Shape 48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85" name="Shape 48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12897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Shape 122"/>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23" name="Shape 12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566462099"/>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Shape 48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90" name="Shape 49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53280726"/>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3"/>
        <p:cNvGrpSpPr/>
        <p:nvPr/>
      </p:nvGrpSpPr>
      <p:grpSpPr>
        <a:xfrm>
          <a:off x="0" y="0"/>
          <a:ext cx="0" cy="0"/>
          <a:chOff x="0" y="0"/>
          <a:chExt cx="0" cy="0"/>
        </a:xfrm>
      </p:grpSpPr>
      <p:sp>
        <p:nvSpPr>
          <p:cNvPr id="494" name="Shape 49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495" name="Shape 49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48725844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Shape 49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00" name="Shape 50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0379691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3"/>
        <p:cNvGrpSpPr/>
        <p:nvPr/>
      </p:nvGrpSpPr>
      <p:grpSpPr>
        <a:xfrm>
          <a:off x="0" y="0"/>
          <a:ext cx="0" cy="0"/>
          <a:chOff x="0" y="0"/>
          <a:chExt cx="0" cy="0"/>
        </a:xfrm>
      </p:grpSpPr>
      <p:sp>
        <p:nvSpPr>
          <p:cNvPr id="504" name="Shape 50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05" name="Shape 50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4888763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Shape 50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10" name="Shape 51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89624676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3"/>
        <p:cNvGrpSpPr/>
        <p:nvPr/>
      </p:nvGrpSpPr>
      <p:grpSpPr>
        <a:xfrm>
          <a:off x="0" y="0"/>
          <a:ext cx="0" cy="0"/>
          <a:chOff x="0" y="0"/>
          <a:chExt cx="0" cy="0"/>
        </a:xfrm>
      </p:grpSpPr>
      <p:sp>
        <p:nvSpPr>
          <p:cNvPr id="514" name="Shape 51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15" name="Shape 51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143551760"/>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8"/>
        <p:cNvGrpSpPr/>
        <p:nvPr/>
      </p:nvGrpSpPr>
      <p:grpSpPr>
        <a:xfrm>
          <a:off x="0" y="0"/>
          <a:ext cx="0" cy="0"/>
          <a:chOff x="0" y="0"/>
          <a:chExt cx="0" cy="0"/>
        </a:xfrm>
      </p:grpSpPr>
      <p:sp>
        <p:nvSpPr>
          <p:cNvPr id="519" name="Shape 51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20" name="Shape 52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20063974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3"/>
        <p:cNvGrpSpPr/>
        <p:nvPr/>
      </p:nvGrpSpPr>
      <p:grpSpPr>
        <a:xfrm>
          <a:off x="0" y="0"/>
          <a:ext cx="0" cy="0"/>
          <a:chOff x="0" y="0"/>
          <a:chExt cx="0" cy="0"/>
        </a:xfrm>
      </p:grpSpPr>
      <p:sp>
        <p:nvSpPr>
          <p:cNvPr id="524" name="Shape 52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25" name="Shape 52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3430386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Shape 52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30" name="Shape 53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03138724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3"/>
        <p:cNvGrpSpPr/>
        <p:nvPr/>
      </p:nvGrpSpPr>
      <p:grpSpPr>
        <a:xfrm>
          <a:off x="0" y="0"/>
          <a:ext cx="0" cy="0"/>
          <a:chOff x="0" y="0"/>
          <a:chExt cx="0" cy="0"/>
        </a:xfrm>
      </p:grpSpPr>
      <p:sp>
        <p:nvSpPr>
          <p:cNvPr id="534" name="Shape 53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35" name="Shape 53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5661663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Shape 12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128" name="Shape 12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278613305"/>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Shape 53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40" name="Shape 54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920680866"/>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3"/>
        <p:cNvGrpSpPr/>
        <p:nvPr/>
      </p:nvGrpSpPr>
      <p:grpSpPr>
        <a:xfrm>
          <a:off x="0" y="0"/>
          <a:ext cx="0" cy="0"/>
          <a:chOff x="0" y="0"/>
          <a:chExt cx="0" cy="0"/>
        </a:xfrm>
      </p:grpSpPr>
      <p:sp>
        <p:nvSpPr>
          <p:cNvPr id="544" name="Shape 54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45" name="Shape 54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528413969"/>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8"/>
        <p:cNvGrpSpPr/>
        <p:nvPr/>
      </p:nvGrpSpPr>
      <p:grpSpPr>
        <a:xfrm>
          <a:off x="0" y="0"/>
          <a:ext cx="0" cy="0"/>
          <a:chOff x="0" y="0"/>
          <a:chExt cx="0" cy="0"/>
        </a:xfrm>
      </p:grpSpPr>
      <p:sp>
        <p:nvSpPr>
          <p:cNvPr id="549" name="Shape 54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50" name="Shape 55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54173665"/>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Shape 55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55" name="Shape 55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04867125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8"/>
        <p:cNvGrpSpPr/>
        <p:nvPr/>
      </p:nvGrpSpPr>
      <p:grpSpPr>
        <a:xfrm>
          <a:off x="0" y="0"/>
          <a:ext cx="0" cy="0"/>
          <a:chOff x="0" y="0"/>
          <a:chExt cx="0" cy="0"/>
        </a:xfrm>
      </p:grpSpPr>
      <p:sp>
        <p:nvSpPr>
          <p:cNvPr id="559" name="Shape 55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60" name="Shape 56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418398794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3"/>
        <p:cNvGrpSpPr/>
        <p:nvPr/>
      </p:nvGrpSpPr>
      <p:grpSpPr>
        <a:xfrm>
          <a:off x="0" y="0"/>
          <a:ext cx="0" cy="0"/>
          <a:chOff x="0" y="0"/>
          <a:chExt cx="0" cy="0"/>
        </a:xfrm>
      </p:grpSpPr>
      <p:sp>
        <p:nvSpPr>
          <p:cNvPr id="564" name="Shape 56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65" name="Shape 56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5805319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8"/>
        <p:cNvGrpSpPr/>
        <p:nvPr/>
      </p:nvGrpSpPr>
      <p:grpSpPr>
        <a:xfrm>
          <a:off x="0" y="0"/>
          <a:ext cx="0" cy="0"/>
          <a:chOff x="0" y="0"/>
          <a:chExt cx="0" cy="0"/>
        </a:xfrm>
      </p:grpSpPr>
      <p:sp>
        <p:nvSpPr>
          <p:cNvPr id="569" name="Shape 56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70" name="Shape 57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57060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3"/>
        <p:cNvGrpSpPr/>
        <p:nvPr/>
      </p:nvGrpSpPr>
      <p:grpSpPr>
        <a:xfrm>
          <a:off x="0" y="0"/>
          <a:ext cx="0" cy="0"/>
          <a:chOff x="0" y="0"/>
          <a:chExt cx="0" cy="0"/>
        </a:xfrm>
      </p:grpSpPr>
      <p:sp>
        <p:nvSpPr>
          <p:cNvPr id="574" name="Shape 57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75" name="Shape 57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462924566"/>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Shape 579"/>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80" name="Shape 580"/>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18893301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3"/>
        <p:cNvGrpSpPr/>
        <p:nvPr/>
      </p:nvGrpSpPr>
      <p:grpSpPr>
        <a:xfrm>
          <a:off x="0" y="0"/>
          <a:ext cx="0" cy="0"/>
          <a:chOff x="0" y="0"/>
          <a:chExt cx="0" cy="0"/>
        </a:xfrm>
      </p:grpSpPr>
      <p:sp>
        <p:nvSpPr>
          <p:cNvPr id="584" name="Shape 584"/>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200" b="0" i="0" u="none" strike="noStrike" cap="none">
              <a:solidFill>
                <a:schemeClr val="dk1"/>
              </a:solidFill>
              <a:latin typeface="Calibri"/>
              <a:ea typeface="Calibri"/>
              <a:cs typeface="Calibri"/>
              <a:sym typeface="Calibri"/>
            </a:endParaRPr>
          </a:p>
        </p:txBody>
      </p:sp>
      <p:sp>
        <p:nvSpPr>
          <p:cNvPr id="585" name="Shape 585"/>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6100678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
        <p:cNvGrpSpPr/>
        <p:nvPr/>
      </p:nvGrpSpPr>
      <p:grpSpPr>
        <a:xfrm>
          <a:off x="0" y="0"/>
          <a:ext cx="0" cy="0"/>
          <a:chOff x="0" y="0"/>
          <a:chExt cx="0" cy="0"/>
        </a:xfrm>
      </p:grpSpPr>
      <p:sp>
        <p:nvSpPr>
          <p:cNvPr id="16" name="Shape 16"/>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7" name="Shape 17"/>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8" name="Shape 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4" name="Shape 7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Shape 79"/>
          <p:cNvSpPr txBox="1">
            <a:spLocks noGrp="1"/>
          </p:cNvSpPr>
          <p:nvPr>
            <p:ph type="title"/>
          </p:nvPr>
        </p:nvSpPr>
        <p:spPr>
          <a:xfrm rot="5400000">
            <a:off x="7133431" y="1956594"/>
            <a:ext cx="5811838" cy="2628900"/>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0" name="Shape 80"/>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1" name="Shape 81"/>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9"/>
        <p:cNvGrpSpPr/>
        <p:nvPr/>
      </p:nvGrpSpPr>
      <p:grpSpPr>
        <a:xfrm>
          <a:off x="0" y="0"/>
          <a:ext cx="0" cy="0"/>
          <a:chOff x="0" y="0"/>
          <a:chExt cx="0" cy="0"/>
        </a:xfrm>
      </p:grpSpPr>
      <p:sp>
        <p:nvSpPr>
          <p:cNvPr id="20" name="Shape 20"/>
          <p:cNvSpPr txBox="1">
            <a:spLocks noGrp="1"/>
          </p:cNvSpPr>
          <p:nvPr>
            <p:ph type="ctrTitle"/>
          </p:nvPr>
        </p:nvSpPr>
        <p:spPr>
          <a:xfrm>
            <a:off x="1524000" y="1122363"/>
            <a:ext cx="9144000" cy="2387600"/>
          </a:xfrm>
          <a:prstGeom prst="rect">
            <a:avLst/>
          </a:prstGeom>
          <a:noFill/>
          <a:ln>
            <a:noFill/>
          </a:ln>
        </p:spPr>
        <p:txBody>
          <a:bodyPr spcFirstLastPara="1" wrap="square" lIns="91425" tIns="91425" rIns="91425" bIns="91425" anchor="b" anchorCtr="0"/>
          <a:lstStyle>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1" name="Shape 21"/>
          <p:cNvSpPr txBox="1">
            <a:spLocks noGrp="1"/>
          </p:cNvSpPr>
          <p:nvPr>
            <p:ph type="subTitle" idx="1"/>
          </p:nvPr>
        </p:nvSpPr>
        <p:spPr>
          <a:xfrm>
            <a:off x="1524000" y="3602038"/>
            <a:ext cx="9144000" cy="1655762"/>
          </a:xfrm>
          <a:prstGeom prst="rect">
            <a:avLst/>
          </a:prstGeom>
          <a:noFill/>
          <a:ln>
            <a:noFill/>
          </a:ln>
        </p:spPr>
        <p:txBody>
          <a:bodyPr spcFirstLastPara="1" wrap="square" lIns="91425" tIns="91425" rIns="91425" bIns="91425" anchor="t" anchorCtr="0"/>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3" name="Shape 23"/>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4" name="Shape 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Shape 26"/>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27" name="Shape 27"/>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28" name="Shape 28"/>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Shape 32"/>
          <p:cNvSpPr txBox="1">
            <a:spLocks noGrp="1"/>
          </p:cNvSpPr>
          <p:nvPr>
            <p:ph type="title"/>
          </p:nvPr>
        </p:nvSpPr>
        <p:spPr>
          <a:xfrm>
            <a:off x="831850" y="1709738"/>
            <a:ext cx="10515600" cy="2852737"/>
          </a:xfrm>
          <a:prstGeom prst="rect">
            <a:avLst/>
          </a:prstGeom>
          <a:noFill/>
          <a:ln>
            <a:noFill/>
          </a:ln>
        </p:spPr>
        <p:txBody>
          <a:bodyPr spcFirstLastPara="1" wrap="square" lIns="91425" tIns="91425" rIns="91425" bIns="91425" anchor="b" anchorCtr="0"/>
          <a:lstStyle>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3" name="Shape 33"/>
          <p:cNvSpPr txBox="1">
            <a:spLocks noGrp="1"/>
          </p:cNvSpPr>
          <p:nvPr>
            <p:ph type="body" idx="1"/>
          </p:nvPr>
        </p:nvSpPr>
        <p:spPr>
          <a:xfrm>
            <a:off x="831850" y="4589463"/>
            <a:ext cx="10515600" cy="1500187"/>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34" name="Shape 34"/>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5" name="Shape 35"/>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39" name="Shape 39"/>
          <p:cNvSpPr txBox="1">
            <a:spLocks noGrp="1"/>
          </p:cNvSpPr>
          <p:nvPr>
            <p:ph type="body" idx="1"/>
          </p:nvPr>
        </p:nvSpPr>
        <p:spPr>
          <a:xfrm>
            <a:off x="838200" y="1825625"/>
            <a:ext cx="51816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body" idx="2"/>
          </p:nvPr>
        </p:nvSpPr>
        <p:spPr>
          <a:xfrm>
            <a:off x="6172200" y="1825625"/>
            <a:ext cx="51816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1" name="Shape 41"/>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3" name="Shape 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839788"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46" name="Shape 46"/>
          <p:cNvSpPr txBox="1">
            <a:spLocks noGrp="1"/>
          </p:cNvSpPr>
          <p:nvPr>
            <p:ph type="body" idx="1"/>
          </p:nvPr>
        </p:nvSpPr>
        <p:spPr>
          <a:xfrm>
            <a:off x="839788" y="1681163"/>
            <a:ext cx="5157787" cy="823912"/>
          </a:xfrm>
          <a:prstGeom prst="rect">
            <a:avLst/>
          </a:prstGeom>
          <a:noFill/>
          <a:ln>
            <a:noFill/>
          </a:ln>
        </p:spPr>
        <p:txBody>
          <a:bodyPr spcFirstLastPara="1" wrap="square" lIns="91425" tIns="91425" rIns="91425" bIns="91425" anchor="b" anchorCtr="0"/>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body" idx="2"/>
          </p:nvPr>
        </p:nvSpPr>
        <p:spPr>
          <a:xfrm>
            <a:off x="839788" y="2505075"/>
            <a:ext cx="5157787" cy="368458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body" idx="3"/>
          </p:nvPr>
        </p:nvSpPr>
        <p:spPr>
          <a:xfrm>
            <a:off x="6172200" y="1681163"/>
            <a:ext cx="5183188" cy="823912"/>
          </a:xfrm>
          <a:prstGeom prst="rect">
            <a:avLst/>
          </a:prstGeom>
          <a:noFill/>
          <a:ln>
            <a:noFill/>
          </a:ln>
        </p:spPr>
        <p:txBody>
          <a:bodyPr spcFirstLastPara="1" wrap="square" lIns="91425" tIns="91425" rIns="91425" bIns="91425" anchor="b" anchorCtr="0"/>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body" idx="4"/>
          </p:nvPr>
        </p:nvSpPr>
        <p:spPr>
          <a:xfrm>
            <a:off x="6172200" y="2505075"/>
            <a:ext cx="5183188" cy="368458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1" name="Shape 51"/>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55" name="Shape 55"/>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6" name="Shape 56"/>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7" name="Shape 5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Shape 59"/>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0" name="Shape 60"/>
          <p:cNvSpPr txBox="1">
            <a:spLocks noGrp="1"/>
          </p:cNvSpPr>
          <p:nvPr>
            <p:ph type="body" idx="1"/>
          </p:nvPr>
        </p:nvSpPr>
        <p:spPr>
          <a:xfrm>
            <a:off x="5183188" y="987425"/>
            <a:ext cx="6172200" cy="4873625"/>
          </a:xfrm>
          <a:prstGeom prst="rect">
            <a:avLst/>
          </a:prstGeom>
          <a:noFill/>
          <a:ln>
            <a:noFill/>
          </a:ln>
        </p:spPr>
        <p:txBody>
          <a:bodyPr spcFirstLastPara="1" wrap="square" lIns="91425" tIns="91425" rIns="91425" bIns="91425" anchor="t" anchorCtr="0"/>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61" name="Shape 61"/>
          <p:cNvSpPr txBox="1">
            <a:spLocks noGrp="1"/>
          </p:cNvSpPr>
          <p:nvPr>
            <p:ph type="body" idx="2"/>
          </p:nvPr>
        </p:nvSpPr>
        <p:spPr>
          <a:xfrm>
            <a:off x="839788" y="2057400"/>
            <a:ext cx="3932237" cy="3811588"/>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2" name="Shape 62"/>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3" name="Shape 63"/>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64" name="Shape 6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Shape 66"/>
          <p:cNvSpPr txBox="1">
            <a:spLocks noGrp="1"/>
          </p:cNvSpPr>
          <p:nvPr>
            <p:ph type="title"/>
          </p:nvPr>
        </p:nvSpPr>
        <p:spPr>
          <a:xfrm>
            <a:off x="839788" y="457200"/>
            <a:ext cx="3932237" cy="1600200"/>
          </a:xfrm>
          <a:prstGeom prst="rect">
            <a:avLst/>
          </a:prstGeom>
          <a:noFill/>
          <a:ln>
            <a:noFill/>
          </a:ln>
        </p:spPr>
        <p:txBody>
          <a:bodyPr spcFirstLastPara="1" wrap="square" lIns="91425" tIns="91425" rIns="91425" bIns="91425" anchor="b" anchorCtr="0"/>
          <a:lstStyle>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7" name="Shape 67"/>
          <p:cNvSpPr>
            <a:spLocks noGrp="1"/>
          </p:cNvSpPr>
          <p:nvPr>
            <p:ph type="pic" idx="2"/>
          </p:nvPr>
        </p:nvSpPr>
        <p:spPr>
          <a:xfrm>
            <a:off x="5183188" y="987425"/>
            <a:ext cx="6172200" cy="4873625"/>
          </a:xfrm>
          <a:prstGeom prst="rect">
            <a:avLst/>
          </a:prstGeom>
          <a:noFill/>
          <a:ln>
            <a:noFill/>
          </a:ln>
        </p:spPr>
        <p:txBody>
          <a:bodyPr spcFirstLastPara="1" wrap="square" lIns="91425" tIns="91425" rIns="91425" bIns="91425" anchor="t" anchorCtr="0"/>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body" idx="1"/>
          </p:nvPr>
        </p:nvSpPr>
        <p:spPr>
          <a:xfrm>
            <a:off x="839788" y="2057400"/>
            <a:ext cx="3932237" cy="3811588"/>
          </a:xfrm>
          <a:prstGeom prst="rect">
            <a:avLst/>
          </a:prstGeom>
          <a:noFill/>
          <a:ln>
            <a:noFill/>
          </a:ln>
        </p:spPr>
        <p:txBody>
          <a:bodyPr spcFirstLastPara="1" wrap="square" lIns="91425" tIns="91425" rIns="91425" bIns="91425" anchor="t" anchorCtr="0"/>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0" name="Shape 70"/>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71" name="Shape 7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838200" y="365125"/>
            <a:ext cx="10515600" cy="1325563"/>
          </a:xfrm>
          <a:prstGeom prst="rect">
            <a:avLst/>
          </a:prstGeom>
          <a:noFill/>
          <a:ln>
            <a:noFill/>
          </a:ln>
        </p:spPr>
        <p:txBody>
          <a:bodyPr spcFirstLastPara="1" wrap="square" lIns="91425" tIns="91425" rIns="91425" bIns="91425" anchor="ctr" anchorCtr="0"/>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Shape 11"/>
          <p:cNvSpPr txBox="1">
            <a:spLocks noGrp="1"/>
          </p:cNvSpPr>
          <p:nvPr>
            <p:ph type="body" idx="1"/>
          </p:nvPr>
        </p:nvSpPr>
        <p:spPr>
          <a:xfrm>
            <a:off x="838200" y="1825625"/>
            <a:ext cx="10515600" cy="4351338"/>
          </a:xfrm>
          <a:prstGeom prst="rect">
            <a:avLst/>
          </a:prstGeom>
          <a:noFill/>
          <a:ln>
            <a:noFill/>
          </a:ln>
        </p:spPr>
        <p:txBody>
          <a:bodyPr spcFirstLastPara="1" wrap="square" lIns="91425" tIns="91425" rIns="91425" bIns="91425" anchor="t" anchorCtr="0"/>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Shape 12"/>
          <p:cNvSpPr txBox="1">
            <a:spLocks noGrp="1"/>
          </p:cNvSpPr>
          <p:nvPr>
            <p:ph type="dt" idx="10"/>
          </p:nvPr>
        </p:nvSpPr>
        <p:spPr>
          <a:xfrm>
            <a:off x="838200" y="6356350"/>
            <a:ext cx="2743200" cy="365125"/>
          </a:xfrm>
          <a:prstGeom prst="rect">
            <a:avLst/>
          </a:prstGeom>
          <a:noFill/>
          <a:ln>
            <a:noFill/>
          </a:ln>
        </p:spPr>
        <p:txBody>
          <a:bodyPr spcFirstLastPara="1" wrap="square" lIns="91425" tIns="91425" rIns="91425" bIns="91425" anchor="ctr" anchorCtr="0"/>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ftr" idx="11"/>
          </p:nvPr>
        </p:nvSpPr>
        <p:spPr>
          <a:xfrm>
            <a:off x="4038600" y="6356350"/>
            <a:ext cx="4114800" cy="365125"/>
          </a:xfrm>
          <a:prstGeom prst="rect">
            <a:avLst/>
          </a:prstGeom>
          <a:noFill/>
          <a:ln>
            <a:noFill/>
          </a:ln>
        </p:spPr>
        <p:txBody>
          <a:bodyPr spcFirstLastPara="1" wrap="square" lIns="91425" tIns="91425" rIns="91425" bIns="91425" anchor="ctr" anchorCtr="0"/>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Shape 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1.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1.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1.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1.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1.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1.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1.xml"/></Relationships>
</file>

<file path=ppt/slides/_rels/slide134.xml.rels><?xml version="1.0" encoding="UTF-8" standalone="yes"?>
<Relationships xmlns="http://schemas.openxmlformats.org/package/2006/relationships"><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38.xml"/><Relationship Id="rId1" Type="http://schemas.openxmlformats.org/officeDocument/2006/relationships/slideLayout" Target="../slideLayouts/slideLayout1.xml"/><Relationship Id="rId4" Type="http://schemas.openxmlformats.org/officeDocument/2006/relationships/image" Target="../media/image21.jpg"/></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1.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1.xml"/></Relationships>
</file>

<file path=ppt/slides/_rels/slide143.xml.rels><?xml version="1.0" encoding="UTF-8" standalone="yes"?>
<Relationships xmlns="http://schemas.openxmlformats.org/package/2006/relationships"><Relationship Id="rId2" Type="http://schemas.openxmlformats.org/officeDocument/2006/relationships/notesSlide" Target="../notesSlides/notesSlide143.xml"/><Relationship Id="rId1" Type="http://schemas.openxmlformats.org/officeDocument/2006/relationships/slideLayout" Target="../slideLayouts/slideLayout1.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1.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1.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1.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1.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1.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2" Type="http://schemas.openxmlformats.org/officeDocument/2006/relationships/notesSlide" Target="../notesSlides/notesSlide153.xml"/><Relationship Id="rId1" Type="http://schemas.openxmlformats.org/officeDocument/2006/relationships/slideLayout" Target="../slideLayouts/slideLayout1.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154.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1.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1.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1.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1.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1.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1.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1.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1.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1.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1.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1.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1.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9.xml"/><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1.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xml"/></Relationships>
</file>

<file path=ppt/slides/_rels/slide8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9.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1.xml"/></Relationships>
</file>

<file path=ppt/slides/_rels/slide94.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4.xml"/><Relationship Id="rId1" Type="http://schemas.openxmlformats.org/officeDocument/2006/relationships/slideLayout" Target="../slideLayouts/slideLayout1.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1.xml"/></Relationships>
</file>

<file path=ppt/slides/_rels/slide9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8.xml"/><Relationship Id="rId1" Type="http://schemas.openxmlformats.org/officeDocument/2006/relationships/slideLayout" Target="../slideLayouts/slideLayout1.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90" name="Shape 90"/>
          <p:cNvSpPr txBox="1"/>
          <p:nvPr/>
        </p:nvSpPr>
        <p:spPr>
          <a:xfrm>
            <a:off x="163286" y="2498271"/>
            <a:ext cx="12028715" cy="2400657"/>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7500"/>
              <a:buFont typeface="Arial"/>
              <a:buNone/>
            </a:pPr>
            <a:endParaRPr lang="en-US" sz="1600" b="1" i="0" u="none" strike="noStrike" cap="none" dirty="0" smtClean="0">
              <a:solidFill>
                <a:schemeClr val="dk1"/>
              </a:solidFill>
              <a:latin typeface="Anton"/>
              <a:ea typeface="Anton"/>
              <a:cs typeface="Anton"/>
              <a:sym typeface="Anton"/>
            </a:endParaRPr>
          </a:p>
          <a:p>
            <a:pPr marL="0" marR="0" lvl="0" indent="0" algn="ctr" rtl="0">
              <a:lnSpc>
                <a:spcPct val="100000"/>
              </a:lnSpc>
              <a:spcBef>
                <a:spcPts val="0"/>
              </a:spcBef>
              <a:spcAft>
                <a:spcPts val="0"/>
              </a:spcAft>
              <a:buClr>
                <a:srgbClr val="000000"/>
              </a:buClr>
              <a:buSzPts val="7500"/>
              <a:buFont typeface="Arial"/>
              <a:buNone/>
            </a:pPr>
            <a:r>
              <a:rPr lang="en-US" sz="7200" b="1" i="0" u="none" strike="noStrike" cap="none" dirty="0" smtClean="0">
                <a:solidFill>
                  <a:schemeClr val="dk1"/>
                </a:solidFill>
                <a:latin typeface="Anton"/>
                <a:ea typeface="Anton"/>
                <a:cs typeface="Anton"/>
                <a:sym typeface="Anton"/>
              </a:rPr>
              <a:t>FUNCTIONAL </a:t>
            </a:r>
            <a:r>
              <a:rPr lang="en-US" sz="7200" b="1" i="0" u="none" strike="noStrike" cap="none" dirty="0">
                <a:solidFill>
                  <a:schemeClr val="dk1"/>
                </a:solidFill>
                <a:latin typeface="Anton"/>
                <a:ea typeface="Anton"/>
                <a:cs typeface="Anton"/>
                <a:sym typeface="Anton"/>
              </a:rPr>
              <a:t>FOUNDATIONS</a:t>
            </a:r>
            <a:endParaRPr sz="7200" b="0" i="0" u="none" strike="noStrike" cap="none" dirty="0">
              <a:solidFill>
                <a:srgbClr val="000000"/>
              </a:solidFill>
              <a:sym typeface="Arial"/>
            </a:endParaRPr>
          </a:p>
          <a:p>
            <a:pPr marL="0" marR="0" lvl="0" indent="0" algn="ctr" rtl="0">
              <a:lnSpc>
                <a:spcPct val="100000"/>
              </a:lnSpc>
              <a:spcBef>
                <a:spcPts val="0"/>
              </a:spcBef>
              <a:spcAft>
                <a:spcPts val="0"/>
              </a:spcAft>
              <a:buClr>
                <a:srgbClr val="000000"/>
              </a:buClr>
              <a:buSzPts val="7500"/>
              <a:buFont typeface="Arial"/>
              <a:buNone/>
            </a:pPr>
            <a:r>
              <a:rPr lang="en-US" sz="7200" b="1" i="0" u="none" strike="noStrike" cap="none" dirty="0">
                <a:solidFill>
                  <a:schemeClr val="dk1"/>
                </a:solidFill>
                <a:latin typeface="Anton"/>
                <a:ea typeface="Anton"/>
                <a:cs typeface="Anton"/>
                <a:sym typeface="Anton"/>
              </a:rPr>
              <a:t>Workbook</a:t>
            </a:r>
            <a:endParaRPr sz="7200" b="1" i="0" u="none" strike="noStrike" cap="none" dirty="0">
              <a:solidFill>
                <a:schemeClr val="dk1"/>
              </a:solidFill>
              <a:latin typeface="Anton"/>
              <a:ea typeface="Anton"/>
              <a:cs typeface="Anton"/>
              <a:sym typeface="Anton"/>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25895" y="207818"/>
            <a:ext cx="2746248" cy="2734056"/>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Shape 135"/>
          <p:cNvSpPr/>
          <p:nvPr/>
        </p:nvSpPr>
        <p:spPr>
          <a:xfrm>
            <a:off x="818367" y="685281"/>
            <a:ext cx="11010378" cy="5806333"/>
          </a:xfrm>
          <a:prstGeom prst="rect">
            <a:avLst/>
          </a:prstGeom>
          <a:noFill/>
          <a:ln>
            <a:noFill/>
          </a:ln>
        </p:spPr>
        <p:txBody>
          <a:bodyPr spcFirstLastPara="1" wrap="square" lIns="91425" tIns="45700" rIns="91425" bIns="45700" anchor="t" anchorCtr="0">
            <a:noAutofit/>
          </a:bodyPr>
          <a:lstStyle/>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Flexion</a:t>
            </a:r>
            <a:r>
              <a:rPr lang="en-US" sz="2500" b="0" i="0" u="none" strike="noStrike" cap="none">
                <a:solidFill>
                  <a:schemeClr val="dk1"/>
                </a:solidFill>
                <a:latin typeface="Arial"/>
                <a:ea typeface="Arial"/>
                <a:cs typeface="Arial"/>
                <a:sym typeface="Arial"/>
              </a:rPr>
              <a:t> - bending of a joint that decreases the angle</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Extension</a:t>
            </a:r>
            <a:r>
              <a:rPr lang="en-US" sz="2500" b="0" i="0" u="none" strike="noStrike" cap="none">
                <a:solidFill>
                  <a:schemeClr val="dk1"/>
                </a:solidFill>
                <a:latin typeface="Arial"/>
                <a:ea typeface="Arial"/>
                <a:cs typeface="Arial"/>
                <a:sym typeface="Arial"/>
              </a:rPr>
              <a:t> - straightening of a joint that increases the angle</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Hypoextension</a:t>
            </a:r>
            <a:r>
              <a:rPr lang="en-US" sz="2500" b="0" i="0" u="none" strike="noStrike" cap="none">
                <a:solidFill>
                  <a:schemeClr val="dk1"/>
                </a:solidFill>
                <a:latin typeface="Arial"/>
                <a:ea typeface="Arial"/>
                <a:cs typeface="Arial"/>
                <a:sym typeface="Arial"/>
              </a:rPr>
              <a:t> - less extension than normal</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Hyperextension</a:t>
            </a:r>
            <a:r>
              <a:rPr lang="en-US" sz="2500" b="0" i="0" u="none" strike="noStrike" cap="none">
                <a:solidFill>
                  <a:schemeClr val="dk1"/>
                </a:solidFill>
                <a:latin typeface="Arial"/>
                <a:ea typeface="Arial"/>
                <a:cs typeface="Arial"/>
                <a:sym typeface="Arial"/>
              </a:rPr>
              <a:t> - extension beyond normal limits</a:t>
            </a:r>
            <a:r>
              <a:rPr lang="en-US" sz="2500" b="0" i="0" u="sng"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Abduction</a:t>
            </a:r>
            <a:r>
              <a:rPr lang="en-US" sz="2500" b="0" i="0" u="none" strike="noStrike" cap="none">
                <a:solidFill>
                  <a:schemeClr val="dk1"/>
                </a:solidFill>
                <a:latin typeface="Arial"/>
                <a:ea typeface="Arial"/>
                <a:cs typeface="Arial"/>
                <a:sym typeface="Arial"/>
              </a:rPr>
              <a:t> - away from the body</a:t>
            </a:r>
            <a:r>
              <a:rPr lang="en-US" sz="2500" b="0" i="0" u="sng"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Adduction</a:t>
            </a:r>
            <a:r>
              <a:rPr lang="en-US" sz="2500" b="0" i="0" u="none" strike="noStrike" cap="none">
                <a:solidFill>
                  <a:schemeClr val="dk1"/>
                </a:solidFill>
                <a:latin typeface="Arial"/>
                <a:ea typeface="Arial"/>
                <a:cs typeface="Arial"/>
                <a:sym typeface="Arial"/>
              </a:rPr>
              <a:t> – towards the body</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Pronation</a:t>
            </a:r>
            <a:r>
              <a:rPr lang="en-US" sz="2500" b="0" i="0" u="none" strike="noStrike" cap="none">
                <a:solidFill>
                  <a:schemeClr val="dk1"/>
                </a:solidFill>
                <a:latin typeface="Arial"/>
                <a:ea typeface="Arial"/>
                <a:cs typeface="Arial"/>
                <a:sym typeface="Arial"/>
              </a:rPr>
              <a:t> – palms facing down</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Supination</a:t>
            </a:r>
            <a:r>
              <a:rPr lang="en-US" sz="2500" b="0" i="0" u="none" strike="noStrike" cap="none">
                <a:solidFill>
                  <a:schemeClr val="dk1"/>
                </a:solidFill>
                <a:latin typeface="Arial"/>
                <a:ea typeface="Arial"/>
                <a:cs typeface="Arial"/>
                <a:sym typeface="Arial"/>
              </a:rPr>
              <a:t> – palms facing up</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Rotation</a:t>
            </a:r>
            <a:r>
              <a:rPr lang="en-US" sz="2500" b="0" i="0" u="none" strike="noStrike" cap="none">
                <a:solidFill>
                  <a:schemeClr val="dk1"/>
                </a:solidFill>
                <a:latin typeface="Arial"/>
                <a:ea typeface="Arial"/>
                <a:cs typeface="Arial"/>
                <a:sym typeface="Arial"/>
              </a:rPr>
              <a:t> – around the axis</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Circumduction</a:t>
            </a:r>
            <a:r>
              <a:rPr lang="en-US" sz="2500" b="0" i="0" u="none" strike="noStrike" cap="none">
                <a:solidFill>
                  <a:schemeClr val="dk1"/>
                </a:solidFill>
                <a:latin typeface="Arial"/>
                <a:ea typeface="Arial"/>
                <a:cs typeface="Arial"/>
                <a:sym typeface="Arial"/>
              </a:rPr>
              <a:t> – circular movement</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Protraction</a:t>
            </a:r>
            <a:r>
              <a:rPr lang="en-US" sz="2500" b="0" i="0" u="none" strike="noStrike" cap="none">
                <a:solidFill>
                  <a:schemeClr val="dk1"/>
                </a:solidFill>
                <a:latin typeface="Arial"/>
                <a:ea typeface="Arial"/>
                <a:cs typeface="Arial"/>
                <a:sym typeface="Arial"/>
              </a:rPr>
              <a:t> - forward motion, occurs at glenohumeral joint</a:t>
            </a:r>
            <a:r>
              <a:rPr lang="en-US" sz="2500" b="0" i="0" u="sng"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Retraction</a:t>
            </a:r>
            <a:r>
              <a:rPr lang="en-US" sz="2500" b="0" i="0" u="none" strike="noStrike" cap="none">
                <a:solidFill>
                  <a:schemeClr val="dk1"/>
                </a:solidFill>
                <a:latin typeface="Arial"/>
                <a:ea typeface="Arial"/>
                <a:cs typeface="Arial"/>
                <a:sym typeface="Arial"/>
              </a:rPr>
              <a:t> - backward motion, occurs at the glenohumeral joint</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Shape 591"/>
        <p:cNvGrpSpPr/>
        <p:nvPr/>
      </p:nvGrpSpPr>
      <p:grpSpPr>
        <a:xfrm>
          <a:off x="0" y="0"/>
          <a:ext cx="0" cy="0"/>
          <a:chOff x="0" y="0"/>
          <a:chExt cx="0" cy="0"/>
        </a:xfrm>
      </p:grpSpPr>
      <p:sp>
        <p:nvSpPr>
          <p:cNvPr id="592" name="Shape 592"/>
          <p:cNvSpPr/>
          <p:nvPr/>
        </p:nvSpPr>
        <p:spPr>
          <a:xfrm>
            <a:off x="433137" y="717702"/>
            <a:ext cx="11333747" cy="547842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Agonists-</a:t>
            </a:r>
            <a:r>
              <a:rPr lang="en-US" sz="2500" b="0" i="0" u="none" strike="noStrike" cap="none">
                <a:solidFill>
                  <a:schemeClr val="dk1"/>
                </a:solidFill>
                <a:latin typeface="Arial"/>
                <a:ea typeface="Arial"/>
                <a:cs typeface="Arial"/>
                <a:sym typeface="Arial"/>
              </a:rPr>
              <a:t> Muscle performing a particular action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Antagonists</a:t>
            </a:r>
            <a:r>
              <a:rPr lang="en-US" sz="2500" b="0" i="0" u="none" strike="noStrike" cap="none">
                <a:solidFill>
                  <a:schemeClr val="dk1"/>
                </a:solidFill>
                <a:latin typeface="Arial"/>
                <a:ea typeface="Arial"/>
                <a:cs typeface="Arial"/>
                <a:sym typeface="Arial"/>
              </a:rPr>
              <a:t> – muscles that act in opposition to the movement generated agonist; responsible for returning a limb to its initial position. Reciprocal inhibition or forced relaxation due to tight agonists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Antagonistic Muscle Groups </a:t>
            </a:r>
            <a:r>
              <a:rPr lang="en-US" sz="2500" b="0" i="0" u="none" strike="noStrike" cap="none">
                <a:solidFill>
                  <a:schemeClr val="dk1"/>
                </a:solidFill>
                <a:latin typeface="Arial"/>
                <a:ea typeface="Arial"/>
                <a:cs typeface="Arial"/>
                <a:sym typeface="Arial"/>
              </a:rPr>
              <a:t>– pectorals/latissimus dorsi; anterior/posterior deltoids; left &amp; right external obliques; quadriceps/hamstrings; biceps/triceps; forearm flexors/extensors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Synergists</a:t>
            </a:r>
            <a:r>
              <a:rPr lang="en-US" sz="2500" b="0" i="0" u="none" strike="noStrike" cap="none">
                <a:solidFill>
                  <a:schemeClr val="dk1"/>
                </a:solidFill>
                <a:latin typeface="Arial"/>
                <a:ea typeface="Arial"/>
                <a:cs typeface="Arial"/>
                <a:sym typeface="Arial"/>
              </a:rPr>
              <a:t> – smaller muscles providing assistance to the larger working muscle groups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Stabilizers</a:t>
            </a:r>
            <a:r>
              <a:rPr lang="en-US" sz="2500" b="0" i="0" u="none" strike="noStrike" cap="none">
                <a:solidFill>
                  <a:schemeClr val="dk1"/>
                </a:solidFill>
                <a:latin typeface="Arial"/>
                <a:ea typeface="Arial"/>
                <a:cs typeface="Arial"/>
                <a:sym typeface="Arial"/>
              </a:rPr>
              <a:t> – muscles providing stability in order for the agonist to perform </a:t>
            </a:r>
            <a:r>
              <a:rPr lang="en-US" sz="2500" b="0" i="0" u="sng" strike="noStrike" cap="none">
                <a:solidFill>
                  <a:schemeClr val="dk1"/>
                </a:solidFill>
                <a:latin typeface="Arial"/>
                <a:ea typeface="Arial"/>
                <a:cs typeface="Arial"/>
                <a:sym typeface="Arial"/>
              </a:rPr>
              <a:t> </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Shape 596"/>
        <p:cNvGrpSpPr/>
        <p:nvPr/>
      </p:nvGrpSpPr>
      <p:grpSpPr>
        <a:xfrm>
          <a:off x="0" y="0"/>
          <a:ext cx="0" cy="0"/>
          <a:chOff x="0" y="0"/>
          <a:chExt cx="0" cy="0"/>
        </a:xfrm>
      </p:grpSpPr>
      <p:sp>
        <p:nvSpPr>
          <p:cNvPr id="597" name="Shape 597"/>
          <p:cNvSpPr/>
          <p:nvPr/>
        </p:nvSpPr>
        <p:spPr>
          <a:xfrm>
            <a:off x="409073" y="681198"/>
            <a:ext cx="11381874" cy="5314275"/>
          </a:xfrm>
          <a:prstGeom prst="rect">
            <a:avLst/>
          </a:prstGeom>
          <a:noFill/>
          <a:ln>
            <a:noFill/>
          </a:ln>
        </p:spPr>
        <p:txBody>
          <a:bodyPr spcFirstLastPara="1" wrap="square" lIns="91425" tIns="45700" rIns="91425" bIns="45700" anchor="t" anchorCtr="0">
            <a:noAutofit/>
          </a:bodyPr>
          <a:lstStyle/>
          <a:p>
            <a:pPr marL="63500" marR="148590" lvl="0" indent="0" algn="l" rtl="0">
              <a:lnSpc>
                <a:spcPct val="114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Greater injury occurs during the eccentric phase of a movement due to the overload that occurs either at the muscle belly or musculotendinous junction. Often, the rapid overload overwhelms the muscle and results in a strain or tear due to lack of ability to maintain proper function.</a:t>
            </a:r>
            <a:endParaRPr sz="1400" b="0" i="0" u="none" strike="noStrike" cap="none">
              <a:solidFill>
                <a:srgbClr val="000000"/>
              </a:solidFill>
              <a:latin typeface="Arial"/>
              <a:ea typeface="Arial"/>
              <a:cs typeface="Arial"/>
              <a:sym typeface="Arial"/>
            </a:endParaRPr>
          </a:p>
          <a:p>
            <a:pPr marL="63500" marR="148590" lvl="0" indent="0" algn="l" rtl="0">
              <a:lnSpc>
                <a:spcPct val="114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Often not receiving its recognition as a highly valuable component of the muscle, the connective tissue fascia that surrounds each part of the muscle is what makes the human body a system. Volumes of literature have been published examining what are called fascial chains, which delineate how the connective tissue of the muscle is continuous from head to toe. It sends impulses and is highly responsible for muscle performance and nerve conductivity.</a:t>
            </a: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Shape 601"/>
        <p:cNvGrpSpPr/>
        <p:nvPr/>
      </p:nvGrpSpPr>
      <p:grpSpPr>
        <a:xfrm>
          <a:off x="0" y="0"/>
          <a:ext cx="0" cy="0"/>
          <a:chOff x="0" y="0"/>
          <a:chExt cx="0" cy="0"/>
        </a:xfrm>
      </p:grpSpPr>
      <p:sp>
        <p:nvSpPr>
          <p:cNvPr id="602" name="Shape 602"/>
          <p:cNvSpPr/>
          <p:nvPr/>
        </p:nvSpPr>
        <p:spPr>
          <a:xfrm>
            <a:off x="649706" y="490864"/>
            <a:ext cx="10924673" cy="5568191"/>
          </a:xfrm>
          <a:prstGeom prst="rect">
            <a:avLst/>
          </a:prstGeom>
          <a:noFill/>
          <a:ln>
            <a:noFill/>
          </a:ln>
        </p:spPr>
        <p:txBody>
          <a:bodyPr spcFirstLastPara="1" wrap="square" lIns="91425" tIns="45700" rIns="91425" bIns="45700" anchor="t" anchorCtr="0">
            <a:noAutofit/>
          </a:bodyPr>
          <a:lstStyle/>
          <a:p>
            <a:pPr marL="63500" marR="125095"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For individual muscles, the connective sheath that surrounds the entire muscle group is known as the </a:t>
            </a:r>
            <a:r>
              <a:rPr lang="en-US" sz="2500" b="0" i="0" u="sng" strike="noStrike" cap="none">
                <a:solidFill>
                  <a:schemeClr val="dk1"/>
                </a:solidFill>
                <a:latin typeface="Arial"/>
                <a:ea typeface="Arial"/>
                <a:cs typeface="Arial"/>
                <a:sym typeface="Arial"/>
              </a:rPr>
              <a:t>epimysium. </a:t>
            </a:r>
            <a:r>
              <a:rPr lang="en-US" sz="2500" b="0" i="0" u="none" strike="noStrike" cap="none">
                <a:solidFill>
                  <a:schemeClr val="dk1"/>
                </a:solidFill>
                <a:latin typeface="Arial"/>
                <a:ea typeface="Arial"/>
                <a:cs typeface="Arial"/>
                <a:sym typeface="Arial"/>
              </a:rPr>
              <a:t>Within, there are more layers of connective tissue. The </a:t>
            </a:r>
            <a:r>
              <a:rPr lang="en-US" sz="2500" b="0" i="0" u="sng" strike="noStrike" cap="none">
                <a:solidFill>
                  <a:schemeClr val="dk1"/>
                </a:solidFill>
                <a:latin typeface="Arial"/>
                <a:ea typeface="Arial"/>
                <a:cs typeface="Arial"/>
                <a:sym typeface="Arial"/>
              </a:rPr>
              <a:t>perimysium </a:t>
            </a:r>
            <a:r>
              <a:rPr lang="en-US" sz="2500" b="0" i="0" u="none" strike="noStrike" cap="none">
                <a:solidFill>
                  <a:schemeClr val="dk1"/>
                </a:solidFill>
                <a:latin typeface="Arial"/>
                <a:ea typeface="Arial"/>
                <a:cs typeface="Arial"/>
                <a:sym typeface="Arial"/>
              </a:rPr>
              <a:t>surrounds each motor unit, and the </a:t>
            </a:r>
            <a:r>
              <a:rPr lang="en-US" sz="2500" b="0" i="0" u="sng" strike="noStrike" cap="none">
                <a:solidFill>
                  <a:schemeClr val="dk1"/>
                </a:solidFill>
                <a:latin typeface="Arial"/>
                <a:ea typeface="Arial"/>
                <a:cs typeface="Arial"/>
                <a:sym typeface="Arial"/>
              </a:rPr>
              <a:t>endomysium</a:t>
            </a:r>
            <a:r>
              <a:rPr lang="en-US" sz="2500" b="0" i="0" u="none" strike="noStrike" cap="none">
                <a:solidFill>
                  <a:schemeClr val="dk1"/>
                </a:solidFill>
                <a:latin typeface="Arial"/>
                <a:ea typeface="Arial"/>
                <a:cs typeface="Arial"/>
                <a:sym typeface="Arial"/>
              </a:rPr>
              <a:t> surrounds each muscle cell fiber. Found in the red fiber type muscles in greater numbers embedded in the connective tissue are </a:t>
            </a:r>
            <a:r>
              <a:rPr lang="en-US" sz="2500" b="0" i="0" u="sng" strike="noStrike" cap="none">
                <a:solidFill>
                  <a:schemeClr val="dk1"/>
                </a:solidFill>
                <a:latin typeface="Arial"/>
                <a:ea typeface="Arial"/>
                <a:cs typeface="Arial"/>
                <a:sym typeface="Arial"/>
              </a:rPr>
              <a:t>capillaries</a:t>
            </a:r>
            <a:r>
              <a:rPr lang="en-US" sz="2500" b="0" i="0" u="none" strike="noStrike" cap="none">
                <a:solidFill>
                  <a:schemeClr val="dk1"/>
                </a:solidFill>
                <a:latin typeface="Arial"/>
                <a:ea typeface="Arial"/>
                <a:cs typeface="Arial"/>
                <a:sym typeface="Arial"/>
              </a:rPr>
              <a:t>. These are used for the diffusion of oxygen and nutrients to the muscle via the blood supply.</a:t>
            </a:r>
            <a:endParaRPr sz="1400" b="0" i="0" u="none" strike="noStrike" cap="none">
              <a:solidFill>
                <a:srgbClr val="000000"/>
              </a:solidFill>
              <a:latin typeface="Arial"/>
              <a:ea typeface="Arial"/>
              <a:cs typeface="Arial"/>
              <a:sym typeface="Arial"/>
            </a:endParaRPr>
          </a:p>
          <a:p>
            <a:pPr marL="63500" marR="125095" lvl="0" indent="0" algn="l" rtl="0">
              <a:lnSpc>
                <a:spcPct val="115000"/>
              </a:lnSpc>
              <a:spcBef>
                <a:spcPts val="9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Fast twitch fibers have very limited numbers of capillaries due to the nature of the fiber’s function. Fast twitch fibers are anaerobic in nature, and require little to no oxygen during function for energy production. The diminished amount of capillaries, as related to slow twitch fibers, allows the fiber to produce a large amount of force for a short duration.</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Shape 607"/>
          <p:cNvSpPr/>
          <p:nvPr/>
        </p:nvSpPr>
        <p:spPr>
          <a:xfrm>
            <a:off x="360948" y="276188"/>
            <a:ext cx="11454063" cy="6249147"/>
          </a:xfrm>
          <a:prstGeom prst="rect">
            <a:avLst/>
          </a:prstGeom>
          <a:noFill/>
          <a:ln>
            <a:noFill/>
          </a:ln>
        </p:spPr>
        <p:txBody>
          <a:bodyPr spcFirstLastPara="1" wrap="square" lIns="91425" tIns="45700" rIns="91425" bIns="45700" anchor="t" anchorCtr="0">
            <a:noAutofit/>
          </a:bodyPr>
          <a:lstStyle/>
          <a:p>
            <a:pPr marL="292100" marR="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Motor Units- A single motor neuron plus all the muscle fiber to which it connects</a:t>
            </a:r>
            <a:r>
              <a:rPr lang="en-US" sz="2500" b="0" i="0" u="sng"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1000"/>
              <a:buFont typeface="Arial"/>
              <a:buNone/>
            </a:pPr>
            <a:endParaRPr sz="1000" b="0" i="0" u="sng" strike="noStrike" cap="none">
              <a:solidFill>
                <a:schemeClr val="dk1"/>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Muscles store a substance called </a:t>
            </a:r>
            <a:r>
              <a:rPr lang="en-US" sz="2500" b="0" i="0" u="sng" strike="noStrike" cap="none">
                <a:solidFill>
                  <a:schemeClr val="dk1"/>
                </a:solidFill>
                <a:latin typeface="Arial"/>
                <a:ea typeface="Arial"/>
                <a:cs typeface="Arial"/>
                <a:sym typeface="Arial"/>
              </a:rPr>
              <a:t>glycogen</a:t>
            </a:r>
            <a:r>
              <a:rPr lang="en-US" sz="2500" b="0" i="0" u="none" strike="noStrike" cap="none">
                <a:solidFill>
                  <a:schemeClr val="dk1"/>
                </a:solidFill>
                <a:latin typeface="Arial"/>
                <a:ea typeface="Arial"/>
                <a:cs typeface="Arial"/>
                <a:sym typeface="Arial"/>
              </a:rPr>
              <a:t>. During activity, or energy requirements the body utilized this stored substance which is converted to </a:t>
            </a:r>
            <a:r>
              <a:rPr lang="en-US" sz="2500" b="0" i="0" u="sng" strike="noStrike" cap="none">
                <a:solidFill>
                  <a:schemeClr val="dk1"/>
                </a:solidFill>
                <a:latin typeface="Arial"/>
                <a:ea typeface="Arial"/>
                <a:cs typeface="Arial"/>
                <a:sym typeface="Arial"/>
              </a:rPr>
              <a:t>ATP</a:t>
            </a:r>
            <a:r>
              <a:rPr lang="en-US" sz="2500" b="0" i="0" u="none" strike="noStrike" cap="none">
                <a:solidFill>
                  <a:schemeClr val="dk1"/>
                </a:solidFill>
                <a:latin typeface="Arial"/>
                <a:ea typeface="Arial"/>
                <a:cs typeface="Arial"/>
                <a:sym typeface="Arial"/>
              </a:rPr>
              <a:t>, for energy.</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Based upon daily activities, our muscles are always working so that we can accomplish the tasks at hand. When exercising, it is quite noticeable the difference in effort exerted between light and heavier weights. As a general rule, only the minimum number of motor units required to move a given weight will contract in performing work. The immediate involvement of varying numbers of motor units based upon the amount of weight moved is one form of motor unit recruitment. Immediately providing extremely heavy resistance will insurance an earlier recruitment of white, fast twitch motor units.</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Shape 611"/>
        <p:cNvGrpSpPr/>
        <p:nvPr/>
      </p:nvGrpSpPr>
      <p:grpSpPr>
        <a:xfrm>
          <a:off x="0" y="0"/>
          <a:ext cx="0" cy="0"/>
          <a:chOff x="0" y="0"/>
          <a:chExt cx="0" cy="0"/>
        </a:xfrm>
      </p:grpSpPr>
      <p:sp>
        <p:nvSpPr>
          <p:cNvPr id="612" name="Shape 612"/>
          <p:cNvSpPr/>
          <p:nvPr/>
        </p:nvSpPr>
        <p:spPr>
          <a:xfrm>
            <a:off x="577516" y="579203"/>
            <a:ext cx="10972800" cy="5863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It is possible to increase the contractile speed recruitment through training. Compensatory acceleration training, plyometrics, or performing Olympic style lifting will increase the contractile speed recruitment.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Heavy weight, low repetition movements designed for speed and strength trains the neuromuscular system. This type of training develops the firing rate and efficiency of the nervous system.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Myofibril Failure – 4-6 reps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Heavy resistance contractions in the 4-6 rep range are good for developing strength, but can eventually cause damage to the myofibrils. Eventually these microtears can lead to future injury in the cartilage, ligaments, and tendons. If heavy weights are used too often, and joint tntegrity becomes compromised as a result.</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616"/>
        <p:cNvGrpSpPr/>
        <p:nvPr/>
      </p:nvGrpSpPr>
      <p:grpSpPr>
        <a:xfrm>
          <a:off x="0" y="0"/>
          <a:ext cx="0" cy="0"/>
          <a:chOff x="0" y="0"/>
          <a:chExt cx="0" cy="0"/>
        </a:xfrm>
      </p:grpSpPr>
      <p:sp>
        <p:nvSpPr>
          <p:cNvPr id="617" name="Shape 617"/>
          <p:cNvSpPr/>
          <p:nvPr/>
        </p:nvSpPr>
        <p:spPr>
          <a:xfrm>
            <a:off x="360948" y="408035"/>
            <a:ext cx="11405936" cy="5805179"/>
          </a:xfrm>
          <a:prstGeom prst="rect">
            <a:avLst/>
          </a:prstGeom>
          <a:noFill/>
          <a:ln>
            <a:noFill/>
          </a:ln>
        </p:spPr>
        <p:txBody>
          <a:bodyPr spcFirstLastPara="1" wrap="square" lIns="91425" tIns="45700" rIns="91425" bIns="45700" anchor="t" anchorCtr="0">
            <a:noAutofit/>
          </a:bodyPr>
          <a:lstStyle/>
          <a:p>
            <a:pPr marL="76200" marR="102235" lvl="0" indent="0" algn="just" rtl="0">
              <a:lnSpc>
                <a:spcPct val="114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Failure in this range occurs when the contractile components are failing at or about the same time as the short-term energy stores are depleted. Adaption in this rep range will result in the building of new myofibrils and mitochondria, especially in the red, fast twitch motor units.</a:t>
            </a:r>
            <a:endParaRPr sz="1400" b="0" i="0" u="none" strike="noStrike" cap="none">
              <a:solidFill>
                <a:srgbClr val="000000"/>
              </a:solidFill>
              <a:latin typeface="Arial"/>
              <a:ea typeface="Arial"/>
              <a:cs typeface="Arial"/>
              <a:sym typeface="Arial"/>
            </a:endParaRPr>
          </a:p>
          <a:p>
            <a:pPr marL="76200" marR="102235" lvl="0" indent="0" algn="just" rtl="0">
              <a:lnSpc>
                <a:spcPct val="114000"/>
              </a:lnSpc>
              <a:spcBef>
                <a:spcPts val="95"/>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Mitocondria failure will result in adaptation through the increased storage of energy, and the building of new mitochondria; which would be beneficial for endurance-based goals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Strict isolation is an anatomical impossibility since one muscle group cannot function on its own.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Body types and muscular development are solely based upon </a:t>
            </a:r>
            <a:r>
              <a:rPr lang="en-US" sz="2500" b="0" i="0" u="sng" strike="noStrike" cap="none">
                <a:solidFill>
                  <a:schemeClr val="dk1"/>
                </a:solidFill>
                <a:latin typeface="Arial"/>
                <a:ea typeface="Arial"/>
                <a:cs typeface="Arial"/>
                <a:sym typeface="Arial"/>
              </a:rPr>
              <a:t>genetics</a:t>
            </a:r>
            <a:r>
              <a:rPr lang="en-US" sz="2500" b="0" i="0" u="none" strike="noStrike" cap="none">
                <a:solidFill>
                  <a:schemeClr val="dk1"/>
                </a:solidFill>
                <a:latin typeface="Arial"/>
                <a:ea typeface="Arial"/>
                <a:cs typeface="Arial"/>
                <a:sym typeface="Arial"/>
              </a:rPr>
              <a:t>, which it is why it is difficult to try to alter muscles to a certain degree through exercise. While training target areas and movement types can elicit change, composition is solely based upon one’s DNA.</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Shape 621"/>
        <p:cNvGrpSpPr/>
        <p:nvPr/>
      </p:nvGrpSpPr>
      <p:grpSpPr>
        <a:xfrm>
          <a:off x="0" y="0"/>
          <a:ext cx="0" cy="0"/>
          <a:chOff x="0" y="0"/>
          <a:chExt cx="0" cy="0"/>
        </a:xfrm>
      </p:grpSpPr>
      <p:sp>
        <p:nvSpPr>
          <p:cNvPr id="622" name="Shape 622"/>
          <p:cNvSpPr/>
          <p:nvPr/>
        </p:nvSpPr>
        <p:spPr>
          <a:xfrm>
            <a:off x="433136" y="598462"/>
            <a:ext cx="11069053" cy="5406608"/>
          </a:xfrm>
          <a:prstGeom prst="rect">
            <a:avLst/>
          </a:prstGeom>
          <a:noFill/>
          <a:ln>
            <a:noFill/>
          </a:ln>
        </p:spPr>
        <p:txBody>
          <a:bodyPr spcFirstLastPara="1" wrap="square" lIns="91425" tIns="45700" rIns="91425" bIns="45700" anchor="t" anchorCtr="0">
            <a:noAutofit/>
          </a:bodyPr>
          <a:lstStyle/>
          <a:p>
            <a:pPr marL="63500" marR="311150" lvl="0" indent="0" algn="l" rtl="0">
              <a:lnSpc>
                <a:spcPct val="114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isolation work has its purpose in specific situations. In an injury occurs and a muscle needs to be rehabilitated, or if there is a weak or lagging area that affects larger movements negatively can isolation work be used.</a:t>
            </a:r>
            <a:endParaRPr sz="1400" b="0" i="0" u="none" strike="noStrike" cap="none">
              <a:solidFill>
                <a:srgbClr val="000000"/>
              </a:solidFill>
              <a:latin typeface="Arial"/>
              <a:ea typeface="Arial"/>
              <a:cs typeface="Arial"/>
              <a:sym typeface="Arial"/>
            </a:endParaRPr>
          </a:p>
          <a:p>
            <a:pPr marL="63500" marR="311150" lvl="0" indent="0" algn="l" rtl="0">
              <a:lnSpc>
                <a:spcPct val="114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311150" lvl="0" indent="0" algn="l" rtl="0">
              <a:lnSpc>
                <a:spcPct val="114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heart will adapt to resistance exercise in much the same way that skeletal muscles do; if the heart is forced to pump against an increased amount of resistance for prolonged periods, the cardiac tissue will mostly adapt by increasing in size and strength </a:t>
            </a:r>
            <a:endParaRPr sz="2500" b="0" i="0" u="none" strike="noStrike" cap="none">
              <a:solidFill>
                <a:schemeClr val="dk1"/>
              </a:solidFill>
              <a:latin typeface="Arial"/>
              <a:ea typeface="Arial"/>
              <a:cs typeface="Arial"/>
              <a:sym typeface="Arial"/>
            </a:endParaRPr>
          </a:p>
          <a:p>
            <a:pPr marL="63500" marR="311150" lvl="0" indent="0" algn="l" rtl="0">
              <a:lnSpc>
                <a:spcPct val="114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311150" lvl="0" indent="0" algn="l" rtl="0">
              <a:lnSpc>
                <a:spcPct val="114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Cardiac muscles and smooth muscles are both controled by adrenal hormone stimulation, and autonomic and sympathetic nervous system stimulation</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627" name="Shape 627"/>
          <p:cNvSpPr/>
          <p:nvPr/>
        </p:nvSpPr>
        <p:spPr>
          <a:xfrm>
            <a:off x="481261" y="767524"/>
            <a:ext cx="11478128" cy="4968027"/>
          </a:xfrm>
          <a:prstGeom prst="rect">
            <a:avLst/>
          </a:prstGeom>
          <a:noFill/>
          <a:ln>
            <a:noFill/>
          </a:ln>
        </p:spPr>
        <p:txBody>
          <a:bodyPr spcFirstLastPara="1" wrap="square" lIns="91425" tIns="45700" rIns="91425" bIns="45700" anchor="t" anchorCtr="0">
            <a:noAutofit/>
          </a:bodyPr>
          <a:lstStyle/>
          <a:p>
            <a:pPr marL="76200" marR="359410" lvl="0" indent="0" algn="l" rtl="0">
              <a:lnSpc>
                <a:spcPct val="114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Different activities fatigue the body in different ways based upon the intensity of the effort, and the energy system used to perform that task.</a:t>
            </a:r>
            <a:endParaRPr sz="1400" b="0" i="0" u="none" strike="noStrike" cap="none">
              <a:solidFill>
                <a:srgbClr val="000000"/>
              </a:solidFill>
              <a:latin typeface="Arial"/>
              <a:ea typeface="Arial"/>
              <a:cs typeface="Arial"/>
              <a:sym typeface="Arial"/>
            </a:endParaRPr>
          </a:p>
          <a:p>
            <a:pPr marL="76200" marR="359410" lvl="0" indent="0" algn="l" rtl="0">
              <a:lnSpc>
                <a:spcPct val="114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76200" marR="359410" lvl="0" indent="0" algn="l" rtl="0">
              <a:lnSpc>
                <a:spcPct val="114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body produces energy through the conversion of macronutrients into the simple sugar, glucose, which is thereafter altered to for ATP, an enzyme responsible for energy reactions.</a:t>
            </a:r>
            <a:endParaRPr sz="1400" b="0" i="0" u="none" strike="noStrike" cap="none">
              <a:solidFill>
                <a:srgbClr val="000000"/>
              </a:solidFill>
              <a:latin typeface="Arial"/>
              <a:ea typeface="Arial"/>
              <a:cs typeface="Arial"/>
              <a:sym typeface="Arial"/>
            </a:endParaRPr>
          </a:p>
          <a:p>
            <a:pPr marL="76200" marR="359410" lvl="0" indent="0" algn="l" rtl="0">
              <a:lnSpc>
                <a:spcPct val="114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76200" marR="359410" lvl="0" indent="0" algn="l" rtl="0">
              <a:lnSpc>
                <a:spcPct val="114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Different sports have different energy requirements, and based upon the metabolic demand of the sport, athletes should train in environments that most closely resemble or mimic the condition of the sport so as to increase performance.</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Shape 631"/>
        <p:cNvGrpSpPr/>
        <p:nvPr/>
      </p:nvGrpSpPr>
      <p:grpSpPr>
        <a:xfrm>
          <a:off x="0" y="0"/>
          <a:ext cx="0" cy="0"/>
          <a:chOff x="0" y="0"/>
          <a:chExt cx="0" cy="0"/>
        </a:xfrm>
      </p:grpSpPr>
      <p:sp>
        <p:nvSpPr>
          <p:cNvPr id="632" name="Shape 632"/>
          <p:cNvSpPr/>
          <p:nvPr/>
        </p:nvSpPr>
        <p:spPr>
          <a:xfrm>
            <a:off x="529390" y="731725"/>
            <a:ext cx="10876548" cy="5209118"/>
          </a:xfrm>
          <a:prstGeom prst="rect">
            <a:avLst/>
          </a:prstGeom>
          <a:noFill/>
          <a:ln>
            <a:noFill/>
          </a:ln>
        </p:spPr>
        <p:txBody>
          <a:bodyPr spcFirstLastPara="1" wrap="square" lIns="91425" tIns="45700" rIns="91425" bIns="45700" anchor="t" anchorCtr="0">
            <a:noAutofit/>
          </a:bodyPr>
          <a:lstStyle/>
          <a:p>
            <a:pPr marL="30480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Bioenergetics- refers to the metabolic pathways from which energy is made available for muscular contraction or work</a:t>
            </a:r>
            <a:r>
              <a:rPr lang="en-US" sz="2500" b="0" i="0" u="sng" strike="noStrike" cap="none">
                <a:solidFill>
                  <a:schemeClr val="dk1"/>
                </a:solidFill>
                <a:latin typeface="Arial"/>
                <a:ea typeface="Arial"/>
                <a:cs typeface="Arial"/>
                <a:sym typeface="Arial"/>
              </a:rPr>
              <a:t> </a:t>
            </a:r>
            <a:endParaRPr sz="2500" b="0" i="0" u="sng" strike="noStrike" cap="none">
              <a:solidFill>
                <a:schemeClr val="dk1"/>
              </a:solidFill>
              <a:latin typeface="Arial"/>
              <a:ea typeface="Arial"/>
              <a:cs typeface="Arial"/>
              <a:sym typeface="Arial"/>
            </a:endParaRPr>
          </a:p>
          <a:p>
            <a:pPr marL="304800" marR="0" lvl="0" indent="0" algn="l" rtl="0">
              <a:lnSpc>
                <a:spcPct val="100000"/>
              </a:lnSpc>
              <a:spcBef>
                <a:spcPts val="10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304800" marR="0" lvl="0" indent="0" algn="l" rtl="0">
              <a:lnSpc>
                <a:spcPct val="100000"/>
              </a:lnSpc>
              <a:spcBef>
                <a:spcPts val="100"/>
              </a:spcBef>
              <a:spcAft>
                <a:spcPts val="0"/>
              </a:spcAft>
              <a:buClr>
                <a:srgbClr val="000000"/>
              </a:buClr>
              <a:buSzPts val="2500"/>
              <a:buFont typeface="Arial"/>
              <a:buNone/>
            </a:pPr>
            <a:r>
              <a:rPr lang="en-US" sz="2500" b="0" i="0" u="sng" strike="noStrike" cap="none">
                <a:solidFill>
                  <a:schemeClr val="dk1"/>
                </a:solidFill>
                <a:latin typeface="Arial"/>
                <a:ea typeface="Arial"/>
                <a:cs typeface="Arial"/>
                <a:sym typeface="Arial"/>
              </a:rPr>
              <a:t>3 main macronutrients:</a:t>
            </a:r>
            <a:endParaRPr sz="1400" b="0" i="0" u="none" strike="noStrike" cap="none">
              <a:solidFill>
                <a:srgbClr val="000000"/>
              </a:solidFill>
              <a:latin typeface="Arial"/>
              <a:ea typeface="Arial"/>
              <a:cs typeface="Arial"/>
              <a:sym typeface="Arial"/>
            </a:endParaRPr>
          </a:p>
          <a:p>
            <a:pPr marL="647700" marR="0" lvl="0" indent="-342900" algn="l" rtl="0">
              <a:lnSpc>
                <a:spcPct val="100000"/>
              </a:lnSpc>
              <a:spcBef>
                <a:spcPts val="10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Fat</a:t>
            </a:r>
            <a:endParaRPr sz="1400" b="0" i="0" u="none" strike="noStrike" cap="none">
              <a:solidFill>
                <a:srgbClr val="000000"/>
              </a:solidFill>
              <a:latin typeface="Arial"/>
              <a:ea typeface="Arial"/>
              <a:cs typeface="Arial"/>
              <a:sym typeface="Arial"/>
            </a:endParaRPr>
          </a:p>
          <a:p>
            <a:pPr marL="647700" marR="0" lvl="0" indent="-342900" algn="l" rtl="0">
              <a:lnSpc>
                <a:spcPct val="100000"/>
              </a:lnSpc>
              <a:spcBef>
                <a:spcPts val="10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Protein</a:t>
            </a:r>
            <a:endParaRPr sz="1400" b="0" i="0" u="none" strike="noStrike" cap="none">
              <a:solidFill>
                <a:srgbClr val="000000"/>
              </a:solidFill>
              <a:latin typeface="Arial"/>
              <a:ea typeface="Arial"/>
              <a:cs typeface="Arial"/>
              <a:sym typeface="Arial"/>
            </a:endParaRPr>
          </a:p>
          <a:p>
            <a:pPr marL="647700" marR="0" lvl="0" indent="-342900" algn="l" rtl="0">
              <a:lnSpc>
                <a:spcPct val="100000"/>
              </a:lnSpc>
              <a:spcBef>
                <a:spcPts val="10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Carbohydrates</a:t>
            </a:r>
            <a:endParaRPr sz="1400" b="0" i="0" u="none" strike="noStrike" cap="none">
              <a:solidFill>
                <a:srgbClr val="000000"/>
              </a:solidFill>
              <a:latin typeface="Arial"/>
              <a:ea typeface="Arial"/>
              <a:cs typeface="Arial"/>
              <a:sym typeface="Arial"/>
            </a:endParaRPr>
          </a:p>
          <a:p>
            <a:pPr marL="304800" marR="0" lvl="0" indent="0" algn="l" rtl="0">
              <a:lnSpc>
                <a:spcPct val="100000"/>
              </a:lnSpc>
              <a:spcBef>
                <a:spcPts val="10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304800" marR="0" lvl="0" indent="0" algn="l" rtl="0">
              <a:lnSpc>
                <a:spcPct val="100000"/>
              </a:lnSpc>
              <a:spcBef>
                <a:spcPts val="10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When in excess, glucose is stored as glycogen in the muscle and liver or as body fat. </a:t>
            </a:r>
            <a:endParaRPr sz="1400" b="0" i="0" u="none" strike="noStrike" cap="none">
              <a:solidFill>
                <a:srgbClr val="000000"/>
              </a:solidFill>
              <a:latin typeface="Arial"/>
              <a:ea typeface="Arial"/>
              <a:cs typeface="Arial"/>
              <a:sym typeface="Arial"/>
            </a:endParaRPr>
          </a:p>
          <a:p>
            <a:pPr marL="304800" marR="0" lvl="0" indent="0" algn="l" rtl="0">
              <a:lnSpc>
                <a:spcPct val="100000"/>
              </a:lnSpc>
              <a:spcBef>
                <a:spcPts val="10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304800" marR="0" lvl="0" indent="0" algn="l" rtl="0">
              <a:lnSpc>
                <a:spcPct val="100000"/>
              </a:lnSpc>
              <a:spcBef>
                <a:spcPts val="10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Protein is essential for muscular growth and cellular repair. It has a low contribution in terms of energy than carbohydrates and fats.</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Shape 636"/>
        <p:cNvGrpSpPr/>
        <p:nvPr/>
      </p:nvGrpSpPr>
      <p:grpSpPr>
        <a:xfrm>
          <a:off x="0" y="0"/>
          <a:ext cx="0" cy="0"/>
          <a:chOff x="0" y="0"/>
          <a:chExt cx="0" cy="0"/>
        </a:xfrm>
      </p:grpSpPr>
      <p:sp>
        <p:nvSpPr>
          <p:cNvPr id="637" name="Shape 637"/>
          <p:cNvSpPr/>
          <p:nvPr/>
        </p:nvSpPr>
        <p:spPr>
          <a:xfrm>
            <a:off x="601578" y="308083"/>
            <a:ext cx="11165305" cy="62478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ATP(adenosine triphosphate) is a complex compound stored in all cells, particularly muscle cells, that is required for the biochemical reactions of muscle contraction to take place. It comes from metabolizing energy sources.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Creatine phosphate (CP) is a chemical compound stored in muscle and  is important for replenishing ATP after the initial stores are exhausted.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3 Metabolic Pathways: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Oxidative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Glycolytic</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Phosphagen</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phosphagen system is active from rest to the beginning of all exercise and is an instant source of ATP. It provides energy at a very high rate bu tonly for a minimal duration of time. In this system, phosphate from CP is transferred to ATP to be used as a source of energy</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Shape 140"/>
          <p:cNvSpPr/>
          <p:nvPr/>
        </p:nvSpPr>
        <p:spPr>
          <a:xfrm>
            <a:off x="338203" y="677214"/>
            <a:ext cx="11411210" cy="5363904"/>
          </a:xfrm>
          <a:prstGeom prst="rect">
            <a:avLst/>
          </a:prstGeom>
          <a:noFill/>
          <a:ln>
            <a:noFill/>
          </a:ln>
        </p:spPr>
        <p:txBody>
          <a:bodyPr spcFirstLastPara="1" wrap="square" lIns="91425" tIns="45700" rIns="91425" bIns="45700" anchor="t" anchorCtr="0">
            <a:noAutofit/>
          </a:bodyPr>
          <a:lstStyle/>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Internal Rotation </a:t>
            </a:r>
            <a:r>
              <a:rPr lang="en-US" sz="2500" b="0" i="0" u="none" strike="noStrike" cap="none">
                <a:solidFill>
                  <a:schemeClr val="dk1"/>
                </a:solidFill>
                <a:latin typeface="Arial"/>
                <a:ea typeface="Arial"/>
                <a:cs typeface="Arial"/>
                <a:sym typeface="Arial"/>
              </a:rPr>
              <a:t>-  while rotating on its own axis, the anterior surface moves toward the midline</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External Rotation </a:t>
            </a:r>
            <a:r>
              <a:rPr lang="en-US" sz="2500" b="0" i="0" u="none" strike="noStrike" cap="none">
                <a:solidFill>
                  <a:schemeClr val="dk1"/>
                </a:solidFill>
                <a:latin typeface="Arial"/>
                <a:ea typeface="Arial"/>
                <a:cs typeface="Arial"/>
                <a:sym typeface="Arial"/>
              </a:rPr>
              <a:t>- while rotating on its own long axis, the anterior surface moves way from the midline</a:t>
            </a:r>
            <a:endParaRPr sz="2500" b="1" i="0" u="none" strike="noStrike" cap="none">
              <a:solidFill>
                <a:schemeClr val="dk1"/>
              </a:solidFill>
              <a:latin typeface="Arial"/>
              <a:ea typeface="Arial"/>
              <a:cs typeface="Arial"/>
              <a:sym typeface="Arial"/>
            </a:endParaRPr>
          </a:p>
          <a:p>
            <a:pPr marL="292100" marR="0" lvl="0" indent="0" algn="l" rtl="0">
              <a:lnSpc>
                <a:spcPct val="115000"/>
              </a:lnSpc>
              <a:spcBef>
                <a:spcPts val="1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Elevation-</a:t>
            </a:r>
            <a:r>
              <a:rPr lang="en-US" sz="2500" b="0" i="0" u="none" strike="noStrike" cap="none">
                <a:solidFill>
                  <a:schemeClr val="dk1"/>
                </a:solidFill>
                <a:latin typeface="Arial"/>
                <a:ea typeface="Arial"/>
                <a:cs typeface="Arial"/>
                <a:sym typeface="Arial"/>
              </a:rPr>
              <a:t> moving or lifting a body part in a superior direction</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Depression</a:t>
            </a:r>
            <a:r>
              <a:rPr lang="en-US" sz="2500" b="0" i="0" u="none" strike="noStrike" cap="none">
                <a:solidFill>
                  <a:schemeClr val="dk1"/>
                </a:solidFill>
                <a:latin typeface="Arial"/>
                <a:ea typeface="Arial"/>
                <a:cs typeface="Arial"/>
                <a:sym typeface="Arial"/>
              </a:rPr>
              <a:t> - moving a body part in an inferior direction</a:t>
            </a:r>
            <a:r>
              <a:rPr lang="en-US" sz="2500" b="0" i="0" u="sng" strike="noStrike" cap="none">
                <a:solidFill>
                  <a:schemeClr val="dk1"/>
                </a:solidFill>
                <a:latin typeface="Arial"/>
                <a:ea typeface="Arial"/>
                <a:cs typeface="Arial"/>
                <a:sym typeface="Arial"/>
              </a:rPr>
              <a:t> </a:t>
            </a:r>
            <a:endParaRPr sz="2500" b="0" i="0" u="sng" strike="noStrike" cap="none">
              <a:solidFill>
                <a:schemeClr val="dk1"/>
              </a:solidFill>
              <a:latin typeface="Arial"/>
              <a:ea typeface="Arial"/>
              <a:cs typeface="Arial"/>
              <a:sym typeface="Arial"/>
            </a:endParaRPr>
          </a:p>
          <a:p>
            <a:pPr marL="292100" marR="0" lvl="0" indent="0" algn="l" rtl="0">
              <a:lnSpc>
                <a:spcPct val="115000"/>
              </a:lnSpc>
              <a:spcBef>
                <a:spcPts val="1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Dorsiflexion</a:t>
            </a:r>
            <a:r>
              <a:rPr lang="en-US" sz="2500" b="0" i="0" u="none" strike="noStrike" cap="none">
                <a:solidFill>
                  <a:schemeClr val="dk1"/>
                </a:solidFill>
                <a:latin typeface="Arial"/>
                <a:ea typeface="Arial"/>
                <a:cs typeface="Arial"/>
                <a:sym typeface="Arial"/>
              </a:rPr>
              <a:t> - movement at  ankle; pointing foot up towards body</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Plantarflexion</a:t>
            </a:r>
            <a:r>
              <a:rPr lang="en-US" sz="2500" b="0" i="0" u="none" strike="noStrike" cap="none">
                <a:solidFill>
                  <a:schemeClr val="dk1"/>
                </a:solidFill>
                <a:latin typeface="Arial"/>
                <a:ea typeface="Arial"/>
                <a:cs typeface="Arial"/>
                <a:sym typeface="Arial"/>
              </a:rPr>
              <a:t> – movement at ankle; pointing foot down</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Inversion</a:t>
            </a:r>
            <a:r>
              <a:rPr lang="en-US" sz="2500" b="0" i="0" u="none" strike="noStrike" cap="none">
                <a:solidFill>
                  <a:schemeClr val="dk1"/>
                </a:solidFill>
                <a:latin typeface="Arial"/>
                <a:ea typeface="Arial"/>
                <a:cs typeface="Arial"/>
                <a:sym typeface="Arial"/>
              </a:rPr>
              <a:t> - turning feet inward so the soles face each other</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Eversion</a:t>
            </a:r>
            <a:r>
              <a:rPr lang="en-US" sz="2500" b="0" i="0" u="none" strike="noStrike" cap="none">
                <a:solidFill>
                  <a:schemeClr val="dk1"/>
                </a:solidFill>
                <a:latin typeface="Arial"/>
                <a:ea typeface="Arial"/>
                <a:cs typeface="Arial"/>
                <a:sym typeface="Arial"/>
              </a:rPr>
              <a:t> – turning the soles outward</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Gliding</a:t>
            </a:r>
            <a:r>
              <a:rPr lang="en-US" sz="2500" b="0" i="0" u="none" strike="noStrike" cap="none">
                <a:solidFill>
                  <a:schemeClr val="dk1"/>
                </a:solidFill>
                <a:latin typeface="Arial"/>
                <a:ea typeface="Arial"/>
                <a:cs typeface="Arial"/>
                <a:sym typeface="Arial"/>
              </a:rPr>
              <a:t> - movement of non-angular joints over each other</a:t>
            </a:r>
            <a:r>
              <a:rPr lang="en-US" sz="2500" b="0" i="0" u="sng" strike="noStrike" cap="none">
                <a:solidFill>
                  <a:schemeClr val="dk1"/>
                </a:solidFill>
                <a:latin typeface="Arial"/>
                <a:ea typeface="Arial"/>
                <a:cs typeface="Arial"/>
                <a:sym typeface="Arial"/>
              </a:rPr>
              <a:t> </a:t>
            </a:r>
            <a:endParaRPr sz="2500" b="0" i="0" u="sng" strike="noStrike" cap="none">
              <a:solidFill>
                <a:schemeClr val="dk1"/>
              </a:solidFill>
              <a:latin typeface="Arial"/>
              <a:ea typeface="Arial"/>
              <a:cs typeface="Arial"/>
              <a:sym typeface="Arial"/>
            </a:endParaRPr>
          </a:p>
          <a:p>
            <a:pPr marL="292100" marR="0" lvl="0" indent="0" algn="l" rtl="0">
              <a:lnSpc>
                <a:spcPct val="115000"/>
              </a:lnSpc>
              <a:spcBef>
                <a:spcPts val="1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Deviation</a:t>
            </a:r>
            <a:r>
              <a:rPr lang="en-US" sz="2500" b="0" i="0" u="none" strike="noStrike" cap="none">
                <a:solidFill>
                  <a:schemeClr val="dk1"/>
                </a:solidFill>
                <a:latin typeface="Arial"/>
                <a:ea typeface="Arial"/>
                <a:cs typeface="Arial"/>
                <a:sym typeface="Arial"/>
              </a:rPr>
              <a:t> - departure from the midline</a:t>
            </a:r>
            <a:r>
              <a:rPr lang="en-US" sz="2500" b="0" i="0" u="sng" strike="noStrike" cap="none">
                <a:solidFill>
                  <a:schemeClr val="dk1"/>
                </a:solidFill>
                <a:latin typeface="Arial"/>
                <a:ea typeface="Arial"/>
                <a:cs typeface="Arial"/>
                <a:sym typeface="Arial"/>
              </a:rPr>
              <a:t> </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Shape 641"/>
        <p:cNvGrpSpPr/>
        <p:nvPr/>
      </p:nvGrpSpPr>
      <p:grpSpPr>
        <a:xfrm>
          <a:off x="0" y="0"/>
          <a:ext cx="0" cy="0"/>
          <a:chOff x="0" y="0"/>
          <a:chExt cx="0" cy="0"/>
        </a:xfrm>
      </p:grpSpPr>
      <p:sp>
        <p:nvSpPr>
          <p:cNvPr id="642" name="Shape 642"/>
          <p:cNvSpPr/>
          <p:nvPr/>
        </p:nvSpPr>
        <p:spPr>
          <a:xfrm>
            <a:off x="697831" y="1228363"/>
            <a:ext cx="11069053" cy="4054956"/>
          </a:xfrm>
          <a:prstGeom prst="rect">
            <a:avLst/>
          </a:prstGeom>
          <a:noFill/>
          <a:ln>
            <a:noFill/>
          </a:ln>
        </p:spPr>
        <p:txBody>
          <a:bodyPr spcFirstLastPara="1" wrap="square" lIns="91425" tIns="45700" rIns="91425" bIns="45700" anchor="t" anchorCtr="0">
            <a:noAutofit/>
          </a:bodyPr>
          <a:lstStyle/>
          <a:p>
            <a:pPr marL="76200" marR="586740" lvl="0" indent="0" algn="l" rtl="0">
              <a:lnSpc>
                <a:spcPct val="15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When exercising this energy system, rest periods should be about three to five minutes long, which allows for the system to fully recover ATP.</a:t>
            </a:r>
            <a:endParaRPr sz="1400" b="0" i="0" u="none" strike="noStrike" cap="none">
              <a:solidFill>
                <a:srgbClr val="000000"/>
              </a:solidFill>
              <a:latin typeface="Arial"/>
              <a:ea typeface="Arial"/>
              <a:cs typeface="Arial"/>
              <a:sym typeface="Arial"/>
            </a:endParaRPr>
          </a:p>
          <a:p>
            <a:pPr marL="76200" marR="586740" lvl="0" indent="0" algn="l" rtl="0">
              <a:lnSpc>
                <a:spcPct val="150000"/>
              </a:lnSpc>
              <a:spcBef>
                <a:spcPts val="95"/>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76200" marR="586740" lvl="0" indent="0" algn="l" rtl="0">
              <a:lnSpc>
                <a:spcPct val="150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Glycolysis is a system that focuses on the breakdown of </a:t>
            </a:r>
            <a:r>
              <a:rPr lang="en-US" sz="2500" b="0" i="0" u="sng" strike="noStrike" cap="none">
                <a:solidFill>
                  <a:schemeClr val="dk1"/>
                </a:solidFill>
                <a:latin typeface="Arial"/>
                <a:ea typeface="Arial"/>
                <a:cs typeface="Arial"/>
                <a:sym typeface="Arial"/>
              </a:rPr>
              <a:t>glycogen</a:t>
            </a:r>
            <a:r>
              <a:rPr lang="en-US" sz="2500" b="0" i="0" u="none" strike="noStrike" cap="none">
                <a:solidFill>
                  <a:schemeClr val="dk1"/>
                </a:solidFill>
                <a:latin typeface="Arial"/>
                <a:ea typeface="Arial"/>
                <a:cs typeface="Arial"/>
                <a:sym typeface="Arial"/>
              </a:rPr>
              <a:t> to create the high energy phosphate </a:t>
            </a:r>
            <a:r>
              <a:rPr lang="en-US" sz="2500" b="0" i="0" u="sng" strike="noStrike" cap="none">
                <a:solidFill>
                  <a:schemeClr val="dk1"/>
                </a:solidFill>
                <a:latin typeface="Arial"/>
                <a:ea typeface="Arial"/>
                <a:cs typeface="Arial"/>
                <a:sym typeface="Arial"/>
              </a:rPr>
              <a:t>ATP</a:t>
            </a:r>
            <a:r>
              <a:rPr lang="en-US" sz="2500" b="0" i="0" u="none" strike="noStrike" cap="none">
                <a:solidFill>
                  <a:schemeClr val="dk1"/>
                </a:solidFill>
                <a:latin typeface="Arial"/>
                <a:ea typeface="Arial"/>
                <a:cs typeface="Arial"/>
                <a:sym typeface="Arial"/>
              </a:rPr>
              <a:t>. The </a:t>
            </a:r>
            <a:r>
              <a:rPr lang="en-US" sz="2500" b="0" i="0" u="sng" strike="noStrike" cap="none">
                <a:solidFill>
                  <a:schemeClr val="dk1"/>
                </a:solidFill>
                <a:latin typeface="Arial"/>
                <a:ea typeface="Arial"/>
                <a:cs typeface="Arial"/>
                <a:sym typeface="Arial"/>
              </a:rPr>
              <a:t>sarcoplasm</a:t>
            </a:r>
            <a:r>
              <a:rPr lang="en-US" sz="2500" b="0" i="0" u="none" strike="noStrike" cap="none">
                <a:solidFill>
                  <a:schemeClr val="dk1"/>
                </a:solidFill>
                <a:latin typeface="Arial"/>
                <a:ea typeface="Arial"/>
                <a:cs typeface="Arial"/>
                <a:sym typeface="Arial"/>
              </a:rPr>
              <a:t> (cytoplasm of muscle cell) is where the steps and reactions of glycolysis take place. Byproducts of these reactions are</a:t>
            </a:r>
            <a:r>
              <a:rPr lang="en-US" sz="2500" b="0" i="0" u="sng" strike="noStrike" cap="none">
                <a:solidFill>
                  <a:schemeClr val="dk1"/>
                </a:solidFill>
                <a:latin typeface="Arial"/>
                <a:ea typeface="Arial"/>
                <a:cs typeface="Arial"/>
                <a:sym typeface="Arial"/>
              </a:rPr>
              <a:t> pyruvate and lactate</a:t>
            </a:r>
            <a:r>
              <a:rPr lang="en-US" sz="25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76200" marR="586740" lvl="0" indent="0" algn="l" rtl="0">
              <a:lnSpc>
                <a:spcPct val="150000"/>
              </a:lnSpc>
              <a:spcBef>
                <a:spcPts val="95"/>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Shape 647"/>
          <p:cNvSpPr/>
          <p:nvPr/>
        </p:nvSpPr>
        <p:spPr>
          <a:xfrm>
            <a:off x="649705" y="632125"/>
            <a:ext cx="11020927" cy="5398914"/>
          </a:xfrm>
          <a:prstGeom prst="rect">
            <a:avLst/>
          </a:prstGeom>
          <a:noFill/>
          <a:ln>
            <a:noFill/>
          </a:ln>
        </p:spPr>
        <p:txBody>
          <a:bodyPr spcFirstLastPara="1" wrap="square" lIns="91425" tIns="45700" rIns="91425" bIns="45700" anchor="t" anchorCtr="0">
            <a:noAutofit/>
          </a:bodyPr>
          <a:lstStyle/>
          <a:p>
            <a:pPr marL="76200" marR="108585" lvl="0" indent="0" algn="l" rtl="0">
              <a:lnSpc>
                <a:spcPct val="149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Aerobic glycolysis/slow glycolysis is the process where pyruvate is transported to the mitochondria for use in the oxidative system. It is primarily used when there are adequate amounts of oxygen present within the mitochondria and the individual’s energy demands are moderate to high</a:t>
            </a:r>
            <a:endParaRPr sz="2500" b="0" i="0" u="none" strike="noStrike" cap="none">
              <a:solidFill>
                <a:schemeClr val="dk1"/>
              </a:solidFill>
              <a:latin typeface="Arial"/>
              <a:ea typeface="Arial"/>
              <a:cs typeface="Arial"/>
              <a:sym typeface="Arial"/>
            </a:endParaRPr>
          </a:p>
          <a:p>
            <a:pPr marL="0" marR="0" lvl="0" indent="0" algn="l" rtl="0">
              <a:lnSpc>
                <a:spcPct val="40000"/>
              </a:lnSpc>
              <a:spcBef>
                <a:spcPts val="1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76200" marR="113029" lvl="0" indent="0" algn="l" rtl="0">
              <a:lnSpc>
                <a:spcPct val="15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Anaerobic glycolysis/fast glycolysis uses pyruvate and converts it to lactic acid; the end product is ATP at a higher rate. This branch of the glycolysis pathway primarily functions when there is an intense demand, although sub-maximal, and high-energy is needed and there is a limited or reduced level of oxygen in the cells</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Shape 651"/>
        <p:cNvGrpSpPr/>
        <p:nvPr/>
      </p:nvGrpSpPr>
      <p:grpSpPr>
        <a:xfrm>
          <a:off x="0" y="0"/>
          <a:ext cx="0" cy="0"/>
          <a:chOff x="0" y="0"/>
          <a:chExt cx="0" cy="0"/>
        </a:xfrm>
      </p:grpSpPr>
      <p:sp>
        <p:nvSpPr>
          <p:cNvPr id="652" name="Shape 652"/>
          <p:cNvSpPr txBox="1"/>
          <p:nvPr/>
        </p:nvSpPr>
        <p:spPr>
          <a:xfrm>
            <a:off x="770400" y="302225"/>
            <a:ext cx="10651200" cy="588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Oxygen </a:t>
            </a:r>
            <a:r>
              <a:rPr lang="en-US" sz="2500" b="0" i="0" u="none" strike="noStrike" cap="none">
                <a:solidFill>
                  <a:srgbClr val="000000"/>
                </a:solidFill>
                <a:latin typeface="Arial"/>
                <a:ea typeface="Arial"/>
                <a:cs typeface="Arial"/>
                <a:sym typeface="Arial"/>
              </a:rPr>
              <a:t>needs to be present for slow glycolysis to work.</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Fats and carbohydrates are the main power source in the </a:t>
            </a:r>
            <a:r>
              <a:rPr lang="en-US" sz="2500" b="1" i="0" u="none" strike="noStrike" cap="none">
                <a:solidFill>
                  <a:srgbClr val="000000"/>
                </a:solidFill>
                <a:latin typeface="Arial"/>
                <a:ea typeface="Arial"/>
                <a:cs typeface="Arial"/>
                <a:sym typeface="Arial"/>
              </a:rPr>
              <a:t>aerobic system</a:t>
            </a:r>
            <a:r>
              <a:rPr lang="en-US" sz="2500" b="0" i="0" u="none" strike="noStrike" cap="none">
                <a:solidFill>
                  <a:srgbClr val="000000"/>
                </a:solidFill>
                <a:latin typeface="Arial"/>
                <a:ea typeface="Arial"/>
                <a:cs typeface="Arial"/>
                <a:sym typeface="Arial"/>
              </a:rPr>
              <a:t>. This system functions entirely in the </a:t>
            </a:r>
            <a:r>
              <a:rPr lang="en-US" sz="2500" b="1" i="0" u="none" strike="noStrike" cap="none">
                <a:solidFill>
                  <a:srgbClr val="000000"/>
                </a:solidFill>
                <a:latin typeface="Arial"/>
                <a:ea typeface="Arial"/>
                <a:cs typeface="Arial"/>
                <a:sym typeface="Arial"/>
              </a:rPr>
              <a:t>mitochondria </a:t>
            </a:r>
            <a:r>
              <a:rPr lang="en-US" sz="2500" b="0" i="0" u="none" strike="noStrike" cap="none">
                <a:solidFill>
                  <a:srgbClr val="000000"/>
                </a:solidFill>
                <a:latin typeface="Arial"/>
                <a:ea typeface="Arial"/>
                <a:cs typeface="Arial"/>
                <a:sym typeface="Arial"/>
              </a:rPr>
              <a:t>and with the presence of </a:t>
            </a:r>
            <a:r>
              <a:rPr lang="en-US" sz="2500" b="1" i="0" u="none" strike="noStrike" cap="none">
                <a:solidFill>
                  <a:srgbClr val="000000"/>
                </a:solidFill>
                <a:latin typeface="Arial"/>
                <a:ea typeface="Arial"/>
                <a:cs typeface="Arial"/>
                <a:sym typeface="Arial"/>
              </a:rPr>
              <a:t>oxygen</a:t>
            </a:r>
            <a:r>
              <a:rPr lang="en-US" sz="2500" b="0" i="0" u="none" strike="noStrike" cap="none">
                <a:solidFill>
                  <a:srgbClr val="000000"/>
                </a:solidFill>
                <a:latin typeface="Arial"/>
                <a:ea typeface="Arial"/>
                <a:cs typeface="Arial"/>
                <a:sym typeface="Arial"/>
              </a:rPr>
              <a:t>.</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Fat is the macronutrient that is used as the primary </a:t>
            </a:r>
            <a:r>
              <a:rPr lang="en-US" sz="2500" b="0" i="0" u="none" strike="noStrike" cap="none">
                <a:solidFill>
                  <a:schemeClr val="dk1"/>
                </a:solidFill>
                <a:latin typeface="Arial"/>
                <a:ea typeface="Arial"/>
                <a:cs typeface="Arial"/>
                <a:sym typeface="Arial"/>
              </a:rPr>
              <a:t>energy provider after 90 minutes of continuous aerobic exercise.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The Krebs cycle provides our bodies with energy via recycling and production of ATP. Krebs cycle is a portion of the oxidative pathway in which a series of chemical reactions in the presence of oxygen produce energy in the musculoskeletal system. Although the cycle does not actually use oxygen, the ends products are extracted in storage within the cycle. One glucose goes through the Krebs cycle to produce 38 ATP units.</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sp>
        <p:nvSpPr>
          <p:cNvPr id="658" name="Shape 658"/>
          <p:cNvSpPr txBox="1"/>
          <p:nvPr/>
        </p:nvSpPr>
        <p:spPr>
          <a:xfrm>
            <a:off x="559075" y="477825"/>
            <a:ext cx="11154900" cy="5994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Lactic acid is a byproduct of pyruvic acid and is produced from the breakdown of glucose.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Lactic Acid</a:t>
            </a:r>
            <a:r>
              <a:rPr lang="en-US" sz="2500" b="0" i="0" u="none" strike="noStrike" cap="none">
                <a:solidFill>
                  <a:srgbClr val="000000"/>
                </a:solidFill>
                <a:latin typeface="Arial"/>
                <a:ea typeface="Arial"/>
                <a:cs typeface="Arial"/>
                <a:sym typeface="Arial"/>
              </a:rPr>
              <a:t> - a chemical byproduct of pyruvic acid; produced from the breakdown of glucose.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Pyruvate </a:t>
            </a:r>
            <a:r>
              <a:rPr lang="en-US" sz="2500" b="0" i="0" u="none" strike="noStrike" cap="none">
                <a:solidFill>
                  <a:srgbClr val="000000"/>
                </a:solidFill>
                <a:latin typeface="Arial"/>
                <a:ea typeface="Arial"/>
                <a:cs typeface="Arial"/>
                <a:sym typeface="Arial"/>
              </a:rPr>
              <a:t>- produced by the breakdown of glucose during glycolysis and is later broken down further for the production of ATP.</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Adenosine Triphosphate (ATP) </a:t>
            </a:r>
            <a:r>
              <a:rPr lang="en-US" sz="2500" b="0" i="0" u="none" strike="noStrike" cap="none">
                <a:solidFill>
                  <a:srgbClr val="000000"/>
                </a:solidFill>
                <a:latin typeface="Arial"/>
                <a:ea typeface="Arial"/>
                <a:cs typeface="Arial"/>
                <a:sym typeface="Arial"/>
              </a:rPr>
              <a:t>- compound used for all energy requiring actions within the body</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Creatine Phosphate</a:t>
            </a:r>
            <a:r>
              <a:rPr lang="en-US" sz="2500" b="0" i="0" u="none" strike="noStrike" cap="none">
                <a:solidFill>
                  <a:srgbClr val="000000"/>
                </a:solidFill>
                <a:latin typeface="Arial"/>
                <a:ea typeface="Arial"/>
                <a:cs typeface="Arial"/>
                <a:sym typeface="Arial"/>
              </a:rPr>
              <a:t> - chemical compound stored in muscle that is important for replenishing ATP after the initial stores are exhausted.</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Shape 664"/>
          <p:cNvSpPr txBox="1"/>
          <p:nvPr/>
        </p:nvSpPr>
        <p:spPr>
          <a:xfrm>
            <a:off x="483750" y="494550"/>
            <a:ext cx="11224500" cy="5913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Aerobic </a:t>
            </a:r>
            <a:r>
              <a:rPr lang="en-US" sz="2500" b="0" i="0" u="none" strike="noStrike" cap="none">
                <a:solidFill>
                  <a:srgbClr val="000000"/>
                </a:solidFill>
                <a:latin typeface="Arial"/>
                <a:ea typeface="Arial"/>
                <a:cs typeface="Arial"/>
                <a:sym typeface="Arial"/>
              </a:rPr>
              <a:t>- aerobic energy systems refers to systems that need oxygen to function</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Anaerobic </a:t>
            </a:r>
            <a:r>
              <a:rPr lang="en-US" sz="2500" b="0" i="0" u="none" strike="noStrike" cap="none">
                <a:solidFill>
                  <a:srgbClr val="000000"/>
                </a:solidFill>
                <a:latin typeface="Arial"/>
                <a:ea typeface="Arial"/>
                <a:cs typeface="Arial"/>
                <a:sym typeface="Arial"/>
              </a:rPr>
              <a:t>- anaerobic energy systems do not need oxygen to produce energy and/or function</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Glycogen </a:t>
            </a:r>
            <a:r>
              <a:rPr lang="en-US" sz="2500" b="0" i="0" u="none" strike="noStrike" cap="none">
                <a:solidFill>
                  <a:srgbClr val="000000"/>
                </a:solidFill>
                <a:latin typeface="Arial"/>
                <a:ea typeface="Arial"/>
                <a:cs typeface="Arial"/>
                <a:sym typeface="Arial"/>
              </a:rPr>
              <a:t>- the principle storage form of glucose and is mainly found in the liver and muscular tissues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Metabolic Acidosis</a:t>
            </a:r>
            <a:r>
              <a:rPr lang="en-US" sz="2500" b="0" i="0" u="none" strike="noStrike" cap="none">
                <a:solidFill>
                  <a:srgbClr val="000000"/>
                </a:solidFill>
                <a:latin typeface="Arial"/>
                <a:ea typeface="Arial"/>
                <a:cs typeface="Arial"/>
                <a:sym typeface="Arial"/>
              </a:rPr>
              <a:t> - condition in the body when the pH is lowered because of the exercise. This decrease in pH can diminish the work rate of the cell’s energy system.</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DOMS </a:t>
            </a:r>
            <a:r>
              <a:rPr lang="en-US" sz="2500" b="0" i="0" u="none" strike="noStrike" cap="none">
                <a:solidFill>
                  <a:srgbClr val="000000"/>
                </a:solidFill>
                <a:latin typeface="Arial"/>
                <a:ea typeface="Arial"/>
                <a:cs typeface="Arial"/>
                <a:sym typeface="Arial"/>
              </a:rPr>
              <a:t>- delayed-onset muscle soreness; muscle soreness that usually occurs 24-48 hours after exercise</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Shape 669"/>
        <p:cNvGrpSpPr/>
        <p:nvPr/>
      </p:nvGrpSpPr>
      <p:grpSpPr>
        <a:xfrm>
          <a:off x="0" y="0"/>
          <a:ext cx="0" cy="0"/>
          <a:chOff x="0" y="0"/>
          <a:chExt cx="0" cy="0"/>
        </a:xfrm>
      </p:grpSpPr>
      <p:sp>
        <p:nvSpPr>
          <p:cNvPr id="670" name="Shape 670"/>
          <p:cNvSpPr txBox="1"/>
          <p:nvPr/>
        </p:nvSpPr>
        <p:spPr>
          <a:xfrm>
            <a:off x="442596" y="3934648"/>
            <a:ext cx="10854054" cy="2391352"/>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US" sz="2500" b="0" i="0" u="none" strike="noStrike" cap="none">
                <a:solidFill>
                  <a:schemeClr val="dk1"/>
                </a:solidFill>
                <a:latin typeface="Arial"/>
                <a:ea typeface="Arial"/>
                <a:cs typeface="Arial"/>
                <a:sym typeface="Arial"/>
              </a:rPr>
              <a:t>The length of time the exercise is performed, the level of energy expenditure, and the availability of oxygen all influence the predominant energy system during a bout of exercise.</a:t>
            </a:r>
            <a:endParaRPr sz="2500" b="0" i="0" u="none" strike="noStrike" cap="none">
              <a:solidFill>
                <a:schemeClr val="dk1"/>
              </a:solidFill>
              <a:latin typeface="Arial"/>
              <a:ea typeface="Arial"/>
              <a:cs typeface="Arial"/>
              <a:sym typeface="Arial"/>
            </a:endParaRPr>
          </a:p>
        </p:txBody>
      </p:sp>
      <p:sp>
        <p:nvSpPr>
          <p:cNvPr id="671" name="Shape 671"/>
          <p:cNvSpPr/>
          <p:nvPr/>
        </p:nvSpPr>
        <p:spPr>
          <a:xfrm>
            <a:off x="1245" y="313"/>
            <a:ext cx="1335" cy="1800"/>
          </a:xfrm>
          <a:custGeom>
            <a:avLst/>
            <a:gdLst/>
            <a:ahLst/>
            <a:cxnLst/>
            <a:rect l="0" t="0" r="0" b="0"/>
            <a:pathLst>
              <a:path w="1335" h="1800" extrusionOk="0">
                <a:moveTo>
                  <a:pt x="668" y="0"/>
                </a:moveTo>
                <a:lnTo>
                  <a:pt x="0" y="1800"/>
                </a:lnTo>
                <a:lnTo>
                  <a:pt x="1335" y="1800"/>
                </a:lnTo>
                <a:lnTo>
                  <a:pt x="668"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2" name="Shape 672"/>
          <p:cNvSpPr/>
          <p:nvPr/>
        </p:nvSpPr>
        <p:spPr>
          <a:xfrm>
            <a:off x="1771" y="1288"/>
            <a:ext cx="224" cy="330"/>
          </a:xfrm>
          <a:custGeom>
            <a:avLst/>
            <a:gdLst/>
            <a:ahLst/>
            <a:cxnLst/>
            <a:rect l="0" t="0" r="0" b="0"/>
            <a:pathLst>
              <a:path w="224" h="330" extrusionOk="0">
                <a:moveTo>
                  <a:pt x="112" y="0"/>
                </a:moveTo>
                <a:lnTo>
                  <a:pt x="45" y="32"/>
                </a:lnTo>
                <a:lnTo>
                  <a:pt x="11" y="89"/>
                </a:lnTo>
                <a:lnTo>
                  <a:pt x="0" y="138"/>
                </a:lnTo>
                <a:lnTo>
                  <a:pt x="1" y="169"/>
                </a:lnTo>
                <a:lnTo>
                  <a:pt x="17" y="247"/>
                </a:lnTo>
                <a:lnTo>
                  <a:pt x="49" y="301"/>
                </a:lnTo>
                <a:lnTo>
                  <a:pt x="109" y="330"/>
                </a:lnTo>
                <a:lnTo>
                  <a:pt x="128" y="328"/>
                </a:lnTo>
                <a:lnTo>
                  <a:pt x="190" y="282"/>
                </a:lnTo>
                <a:lnTo>
                  <a:pt x="218" y="218"/>
                </a:lnTo>
                <a:lnTo>
                  <a:pt x="224" y="166"/>
                </a:lnTo>
                <a:lnTo>
                  <a:pt x="223" y="139"/>
                </a:lnTo>
                <a:lnTo>
                  <a:pt x="202" y="68"/>
                </a:lnTo>
                <a:lnTo>
                  <a:pt x="164" y="19"/>
                </a:lnTo>
                <a:lnTo>
                  <a:pt x="112" y="0"/>
                </a:lnTo>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3" name="Shape 673"/>
          <p:cNvSpPr/>
          <p:nvPr/>
        </p:nvSpPr>
        <p:spPr>
          <a:xfrm>
            <a:off x="1771" y="1288"/>
            <a:ext cx="224" cy="330"/>
          </a:xfrm>
          <a:custGeom>
            <a:avLst/>
            <a:gdLst/>
            <a:ahLst/>
            <a:cxnLst/>
            <a:rect l="0" t="0" r="0" b="0"/>
            <a:pathLst>
              <a:path w="224" h="330" extrusionOk="0">
                <a:moveTo>
                  <a:pt x="112" y="0"/>
                </a:moveTo>
                <a:lnTo>
                  <a:pt x="45" y="32"/>
                </a:lnTo>
                <a:lnTo>
                  <a:pt x="11" y="89"/>
                </a:lnTo>
                <a:lnTo>
                  <a:pt x="0" y="138"/>
                </a:lnTo>
                <a:lnTo>
                  <a:pt x="1" y="169"/>
                </a:lnTo>
                <a:lnTo>
                  <a:pt x="17" y="247"/>
                </a:lnTo>
                <a:lnTo>
                  <a:pt x="49" y="301"/>
                </a:lnTo>
                <a:lnTo>
                  <a:pt x="109" y="330"/>
                </a:lnTo>
                <a:lnTo>
                  <a:pt x="128" y="328"/>
                </a:lnTo>
                <a:lnTo>
                  <a:pt x="190" y="282"/>
                </a:lnTo>
                <a:lnTo>
                  <a:pt x="218" y="218"/>
                </a:lnTo>
                <a:lnTo>
                  <a:pt x="224" y="166"/>
                </a:lnTo>
                <a:lnTo>
                  <a:pt x="223" y="139"/>
                </a:lnTo>
                <a:lnTo>
                  <a:pt x="202" y="68"/>
                </a:lnTo>
                <a:lnTo>
                  <a:pt x="164" y="19"/>
                </a:lnTo>
                <a:lnTo>
                  <a:pt x="112"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4" name="Shape 674"/>
          <p:cNvSpPr/>
          <p:nvPr/>
        </p:nvSpPr>
        <p:spPr>
          <a:xfrm>
            <a:off x="968" y="2113"/>
            <a:ext cx="712" cy="390"/>
          </a:xfrm>
          <a:custGeom>
            <a:avLst/>
            <a:gdLst/>
            <a:ahLst/>
            <a:cxnLst/>
            <a:rect l="0" t="0" r="0" b="0"/>
            <a:pathLst>
              <a:path w="712" h="390" extrusionOk="0">
                <a:moveTo>
                  <a:pt x="0" y="390"/>
                </a:moveTo>
                <a:lnTo>
                  <a:pt x="712" y="390"/>
                </a:lnTo>
                <a:lnTo>
                  <a:pt x="712" y="0"/>
                </a:lnTo>
                <a:lnTo>
                  <a:pt x="0" y="0"/>
                </a:lnTo>
                <a:lnTo>
                  <a:pt x="0" y="39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5" name="Shape 675"/>
          <p:cNvSpPr/>
          <p:nvPr/>
        </p:nvSpPr>
        <p:spPr>
          <a:xfrm>
            <a:off x="1594" y="-63"/>
            <a:ext cx="581" cy="375"/>
          </a:xfrm>
          <a:custGeom>
            <a:avLst/>
            <a:gdLst/>
            <a:ahLst/>
            <a:cxnLst/>
            <a:rect l="0" t="0" r="0" b="0"/>
            <a:pathLst>
              <a:path w="581" h="375" extrusionOk="0">
                <a:moveTo>
                  <a:pt x="0" y="375"/>
                </a:moveTo>
                <a:lnTo>
                  <a:pt x="581" y="375"/>
                </a:lnTo>
                <a:lnTo>
                  <a:pt x="581" y="0"/>
                </a:lnTo>
                <a:lnTo>
                  <a:pt x="0" y="0"/>
                </a:lnTo>
                <a:lnTo>
                  <a:pt x="0" y="375"/>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6" name="Shape 676"/>
          <p:cNvSpPr/>
          <p:nvPr/>
        </p:nvSpPr>
        <p:spPr>
          <a:xfrm>
            <a:off x="2344" y="2113"/>
            <a:ext cx="581" cy="375"/>
          </a:xfrm>
          <a:custGeom>
            <a:avLst/>
            <a:gdLst/>
            <a:ahLst/>
            <a:cxnLst/>
            <a:rect l="0" t="0" r="0" b="0"/>
            <a:pathLst>
              <a:path w="581" h="375" extrusionOk="0">
                <a:moveTo>
                  <a:pt x="0" y="375"/>
                </a:moveTo>
                <a:lnTo>
                  <a:pt x="581" y="375"/>
                </a:lnTo>
                <a:lnTo>
                  <a:pt x="581" y="0"/>
                </a:lnTo>
                <a:lnTo>
                  <a:pt x="0" y="0"/>
                </a:lnTo>
                <a:lnTo>
                  <a:pt x="0" y="375"/>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7" name="Shape 677"/>
          <p:cNvSpPr/>
          <p:nvPr/>
        </p:nvSpPr>
        <p:spPr>
          <a:xfrm>
            <a:off x="4005" y="313"/>
            <a:ext cx="1335" cy="1800"/>
          </a:xfrm>
          <a:custGeom>
            <a:avLst/>
            <a:gdLst/>
            <a:ahLst/>
            <a:cxnLst/>
            <a:rect l="0" t="0" r="0" b="0"/>
            <a:pathLst>
              <a:path w="1335" h="1800" extrusionOk="0">
                <a:moveTo>
                  <a:pt x="667" y="0"/>
                </a:moveTo>
                <a:lnTo>
                  <a:pt x="0" y="1800"/>
                </a:lnTo>
                <a:lnTo>
                  <a:pt x="1335" y="1800"/>
                </a:lnTo>
                <a:lnTo>
                  <a:pt x="667"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8" name="Shape 678"/>
          <p:cNvSpPr/>
          <p:nvPr/>
        </p:nvSpPr>
        <p:spPr>
          <a:xfrm>
            <a:off x="4111" y="1768"/>
            <a:ext cx="224" cy="330"/>
          </a:xfrm>
          <a:custGeom>
            <a:avLst/>
            <a:gdLst/>
            <a:ahLst/>
            <a:cxnLst/>
            <a:rect l="0" t="0" r="0" b="0"/>
            <a:pathLst>
              <a:path w="224" h="330" extrusionOk="0">
                <a:moveTo>
                  <a:pt x="111" y="0"/>
                </a:moveTo>
                <a:lnTo>
                  <a:pt x="45" y="32"/>
                </a:lnTo>
                <a:lnTo>
                  <a:pt x="11" y="89"/>
                </a:lnTo>
                <a:lnTo>
                  <a:pt x="0" y="138"/>
                </a:lnTo>
                <a:lnTo>
                  <a:pt x="1" y="169"/>
                </a:lnTo>
                <a:lnTo>
                  <a:pt x="17" y="247"/>
                </a:lnTo>
                <a:lnTo>
                  <a:pt x="49" y="301"/>
                </a:lnTo>
                <a:lnTo>
                  <a:pt x="109" y="330"/>
                </a:lnTo>
                <a:lnTo>
                  <a:pt x="128" y="328"/>
                </a:lnTo>
                <a:lnTo>
                  <a:pt x="190" y="282"/>
                </a:lnTo>
                <a:lnTo>
                  <a:pt x="218" y="218"/>
                </a:lnTo>
                <a:lnTo>
                  <a:pt x="224" y="166"/>
                </a:lnTo>
                <a:lnTo>
                  <a:pt x="223" y="139"/>
                </a:lnTo>
                <a:lnTo>
                  <a:pt x="202" y="68"/>
                </a:lnTo>
                <a:lnTo>
                  <a:pt x="164" y="19"/>
                </a:lnTo>
                <a:lnTo>
                  <a:pt x="111" y="0"/>
                </a:lnTo>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79" name="Shape 679"/>
          <p:cNvSpPr/>
          <p:nvPr/>
        </p:nvSpPr>
        <p:spPr>
          <a:xfrm>
            <a:off x="4111" y="1768"/>
            <a:ext cx="224" cy="330"/>
          </a:xfrm>
          <a:custGeom>
            <a:avLst/>
            <a:gdLst/>
            <a:ahLst/>
            <a:cxnLst/>
            <a:rect l="0" t="0" r="0" b="0"/>
            <a:pathLst>
              <a:path w="224" h="330" extrusionOk="0">
                <a:moveTo>
                  <a:pt x="111" y="0"/>
                </a:moveTo>
                <a:lnTo>
                  <a:pt x="45" y="32"/>
                </a:lnTo>
                <a:lnTo>
                  <a:pt x="11" y="89"/>
                </a:lnTo>
                <a:lnTo>
                  <a:pt x="0" y="138"/>
                </a:lnTo>
                <a:lnTo>
                  <a:pt x="1" y="169"/>
                </a:lnTo>
                <a:lnTo>
                  <a:pt x="17" y="247"/>
                </a:lnTo>
                <a:lnTo>
                  <a:pt x="49" y="301"/>
                </a:lnTo>
                <a:lnTo>
                  <a:pt x="109" y="330"/>
                </a:lnTo>
                <a:lnTo>
                  <a:pt x="128" y="328"/>
                </a:lnTo>
                <a:lnTo>
                  <a:pt x="190" y="282"/>
                </a:lnTo>
                <a:lnTo>
                  <a:pt x="218" y="218"/>
                </a:lnTo>
                <a:lnTo>
                  <a:pt x="224" y="166"/>
                </a:lnTo>
                <a:lnTo>
                  <a:pt x="223" y="139"/>
                </a:lnTo>
                <a:lnTo>
                  <a:pt x="202" y="68"/>
                </a:lnTo>
                <a:lnTo>
                  <a:pt x="164" y="19"/>
                </a:lnTo>
                <a:lnTo>
                  <a:pt x="111"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0" name="Shape 680"/>
          <p:cNvSpPr/>
          <p:nvPr/>
        </p:nvSpPr>
        <p:spPr>
          <a:xfrm>
            <a:off x="3713" y="2113"/>
            <a:ext cx="712" cy="390"/>
          </a:xfrm>
          <a:custGeom>
            <a:avLst/>
            <a:gdLst/>
            <a:ahLst/>
            <a:cxnLst/>
            <a:rect l="0" t="0" r="0" b="0"/>
            <a:pathLst>
              <a:path w="712" h="390" extrusionOk="0">
                <a:moveTo>
                  <a:pt x="0" y="390"/>
                </a:moveTo>
                <a:lnTo>
                  <a:pt x="712" y="390"/>
                </a:lnTo>
                <a:lnTo>
                  <a:pt x="712" y="0"/>
                </a:lnTo>
                <a:lnTo>
                  <a:pt x="0" y="0"/>
                </a:lnTo>
                <a:lnTo>
                  <a:pt x="0" y="39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1" name="Shape 681"/>
          <p:cNvSpPr/>
          <p:nvPr/>
        </p:nvSpPr>
        <p:spPr>
          <a:xfrm>
            <a:off x="4425" y="-63"/>
            <a:ext cx="581" cy="375"/>
          </a:xfrm>
          <a:custGeom>
            <a:avLst/>
            <a:gdLst/>
            <a:ahLst/>
            <a:cxnLst/>
            <a:rect l="0" t="0" r="0" b="0"/>
            <a:pathLst>
              <a:path w="581" h="375" extrusionOk="0">
                <a:moveTo>
                  <a:pt x="0" y="375"/>
                </a:moveTo>
                <a:lnTo>
                  <a:pt x="581" y="375"/>
                </a:lnTo>
                <a:lnTo>
                  <a:pt x="581" y="0"/>
                </a:lnTo>
                <a:lnTo>
                  <a:pt x="0" y="0"/>
                </a:lnTo>
                <a:lnTo>
                  <a:pt x="0" y="375"/>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2" name="Shape 682"/>
          <p:cNvSpPr/>
          <p:nvPr/>
        </p:nvSpPr>
        <p:spPr>
          <a:xfrm>
            <a:off x="5096" y="2113"/>
            <a:ext cx="581" cy="375"/>
          </a:xfrm>
          <a:custGeom>
            <a:avLst/>
            <a:gdLst/>
            <a:ahLst/>
            <a:cxnLst/>
            <a:rect l="0" t="0" r="0" b="0"/>
            <a:pathLst>
              <a:path w="581" h="375" extrusionOk="0">
                <a:moveTo>
                  <a:pt x="0" y="375"/>
                </a:moveTo>
                <a:lnTo>
                  <a:pt x="581" y="375"/>
                </a:lnTo>
                <a:lnTo>
                  <a:pt x="581" y="0"/>
                </a:lnTo>
                <a:lnTo>
                  <a:pt x="0" y="0"/>
                </a:lnTo>
                <a:lnTo>
                  <a:pt x="0" y="375"/>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3" name="Shape 683"/>
          <p:cNvSpPr/>
          <p:nvPr/>
        </p:nvSpPr>
        <p:spPr>
          <a:xfrm>
            <a:off x="6420" y="313"/>
            <a:ext cx="1335" cy="1800"/>
          </a:xfrm>
          <a:custGeom>
            <a:avLst/>
            <a:gdLst/>
            <a:ahLst/>
            <a:cxnLst/>
            <a:rect l="0" t="0" r="0" b="0"/>
            <a:pathLst>
              <a:path w="1335" h="1800" extrusionOk="0">
                <a:moveTo>
                  <a:pt x="668" y="0"/>
                </a:moveTo>
                <a:lnTo>
                  <a:pt x="0" y="1800"/>
                </a:lnTo>
                <a:lnTo>
                  <a:pt x="1335" y="1800"/>
                </a:lnTo>
                <a:lnTo>
                  <a:pt x="668"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4" name="Shape 684"/>
          <p:cNvSpPr/>
          <p:nvPr/>
        </p:nvSpPr>
        <p:spPr>
          <a:xfrm>
            <a:off x="6976" y="658"/>
            <a:ext cx="224" cy="330"/>
          </a:xfrm>
          <a:custGeom>
            <a:avLst/>
            <a:gdLst/>
            <a:ahLst/>
            <a:cxnLst/>
            <a:rect l="0" t="0" r="0" b="0"/>
            <a:pathLst>
              <a:path w="224" h="330" extrusionOk="0">
                <a:moveTo>
                  <a:pt x="112" y="0"/>
                </a:moveTo>
                <a:lnTo>
                  <a:pt x="45" y="32"/>
                </a:lnTo>
                <a:lnTo>
                  <a:pt x="11" y="89"/>
                </a:lnTo>
                <a:lnTo>
                  <a:pt x="0" y="138"/>
                </a:lnTo>
                <a:lnTo>
                  <a:pt x="1" y="169"/>
                </a:lnTo>
                <a:lnTo>
                  <a:pt x="17" y="247"/>
                </a:lnTo>
                <a:lnTo>
                  <a:pt x="49" y="301"/>
                </a:lnTo>
                <a:lnTo>
                  <a:pt x="109" y="330"/>
                </a:lnTo>
                <a:lnTo>
                  <a:pt x="128" y="328"/>
                </a:lnTo>
                <a:lnTo>
                  <a:pt x="190" y="282"/>
                </a:lnTo>
                <a:lnTo>
                  <a:pt x="218" y="218"/>
                </a:lnTo>
                <a:lnTo>
                  <a:pt x="224" y="166"/>
                </a:lnTo>
                <a:lnTo>
                  <a:pt x="223" y="139"/>
                </a:lnTo>
                <a:lnTo>
                  <a:pt x="202" y="68"/>
                </a:lnTo>
                <a:lnTo>
                  <a:pt x="164" y="19"/>
                </a:lnTo>
                <a:lnTo>
                  <a:pt x="112" y="0"/>
                </a:lnTo>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5" name="Shape 685"/>
          <p:cNvSpPr/>
          <p:nvPr/>
        </p:nvSpPr>
        <p:spPr>
          <a:xfrm>
            <a:off x="6976" y="658"/>
            <a:ext cx="224" cy="330"/>
          </a:xfrm>
          <a:custGeom>
            <a:avLst/>
            <a:gdLst/>
            <a:ahLst/>
            <a:cxnLst/>
            <a:rect l="0" t="0" r="0" b="0"/>
            <a:pathLst>
              <a:path w="224" h="330" extrusionOk="0">
                <a:moveTo>
                  <a:pt x="112" y="0"/>
                </a:moveTo>
                <a:lnTo>
                  <a:pt x="45" y="32"/>
                </a:lnTo>
                <a:lnTo>
                  <a:pt x="11" y="89"/>
                </a:lnTo>
                <a:lnTo>
                  <a:pt x="0" y="138"/>
                </a:lnTo>
                <a:lnTo>
                  <a:pt x="1" y="169"/>
                </a:lnTo>
                <a:lnTo>
                  <a:pt x="17" y="247"/>
                </a:lnTo>
                <a:lnTo>
                  <a:pt x="49" y="301"/>
                </a:lnTo>
                <a:lnTo>
                  <a:pt x="109" y="330"/>
                </a:lnTo>
                <a:lnTo>
                  <a:pt x="128" y="328"/>
                </a:lnTo>
                <a:lnTo>
                  <a:pt x="190" y="282"/>
                </a:lnTo>
                <a:lnTo>
                  <a:pt x="218" y="218"/>
                </a:lnTo>
                <a:lnTo>
                  <a:pt x="224" y="166"/>
                </a:lnTo>
                <a:lnTo>
                  <a:pt x="223" y="139"/>
                </a:lnTo>
                <a:lnTo>
                  <a:pt x="202" y="68"/>
                </a:lnTo>
                <a:lnTo>
                  <a:pt x="164" y="19"/>
                </a:lnTo>
                <a:lnTo>
                  <a:pt x="112"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6" name="Shape 686"/>
          <p:cNvSpPr/>
          <p:nvPr/>
        </p:nvSpPr>
        <p:spPr>
          <a:xfrm>
            <a:off x="6139" y="2098"/>
            <a:ext cx="712" cy="390"/>
          </a:xfrm>
          <a:custGeom>
            <a:avLst/>
            <a:gdLst/>
            <a:ahLst/>
            <a:cxnLst/>
            <a:rect l="0" t="0" r="0" b="0"/>
            <a:pathLst>
              <a:path w="712" h="390" extrusionOk="0">
                <a:moveTo>
                  <a:pt x="0" y="390"/>
                </a:moveTo>
                <a:lnTo>
                  <a:pt x="712" y="390"/>
                </a:lnTo>
                <a:lnTo>
                  <a:pt x="712" y="0"/>
                </a:lnTo>
                <a:lnTo>
                  <a:pt x="0" y="0"/>
                </a:lnTo>
                <a:lnTo>
                  <a:pt x="0" y="390"/>
                </a:lnTo>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7" name="Shape 687"/>
          <p:cNvSpPr/>
          <p:nvPr/>
        </p:nvSpPr>
        <p:spPr>
          <a:xfrm>
            <a:off x="6139" y="2098"/>
            <a:ext cx="712" cy="390"/>
          </a:xfrm>
          <a:custGeom>
            <a:avLst/>
            <a:gdLst/>
            <a:ahLst/>
            <a:cxnLst/>
            <a:rect l="0" t="0" r="0" b="0"/>
            <a:pathLst>
              <a:path w="712" h="390" extrusionOk="0">
                <a:moveTo>
                  <a:pt x="0" y="390"/>
                </a:moveTo>
                <a:lnTo>
                  <a:pt x="712" y="390"/>
                </a:lnTo>
                <a:lnTo>
                  <a:pt x="712" y="0"/>
                </a:lnTo>
                <a:lnTo>
                  <a:pt x="0" y="0"/>
                </a:lnTo>
                <a:lnTo>
                  <a:pt x="0" y="39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8" name="Shape 688"/>
          <p:cNvSpPr/>
          <p:nvPr/>
        </p:nvSpPr>
        <p:spPr>
          <a:xfrm>
            <a:off x="6851" y="-63"/>
            <a:ext cx="581" cy="375"/>
          </a:xfrm>
          <a:custGeom>
            <a:avLst/>
            <a:gdLst/>
            <a:ahLst/>
            <a:cxnLst/>
            <a:rect l="0" t="0" r="0" b="0"/>
            <a:pathLst>
              <a:path w="581" h="375" extrusionOk="0">
                <a:moveTo>
                  <a:pt x="0" y="375"/>
                </a:moveTo>
                <a:lnTo>
                  <a:pt x="581" y="375"/>
                </a:lnTo>
                <a:lnTo>
                  <a:pt x="581" y="0"/>
                </a:lnTo>
                <a:lnTo>
                  <a:pt x="0" y="0"/>
                </a:lnTo>
                <a:lnTo>
                  <a:pt x="0" y="375"/>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89" name="Shape 689"/>
          <p:cNvSpPr/>
          <p:nvPr/>
        </p:nvSpPr>
        <p:spPr>
          <a:xfrm>
            <a:off x="7522" y="2098"/>
            <a:ext cx="581" cy="375"/>
          </a:xfrm>
          <a:custGeom>
            <a:avLst/>
            <a:gdLst/>
            <a:ahLst/>
            <a:cxnLst/>
            <a:rect l="0" t="0" r="0" b="0"/>
            <a:pathLst>
              <a:path w="581" h="375" extrusionOk="0">
                <a:moveTo>
                  <a:pt x="0" y="375"/>
                </a:moveTo>
                <a:lnTo>
                  <a:pt x="581" y="375"/>
                </a:lnTo>
                <a:lnTo>
                  <a:pt x="581" y="0"/>
                </a:lnTo>
                <a:lnTo>
                  <a:pt x="0" y="0"/>
                </a:lnTo>
                <a:lnTo>
                  <a:pt x="0" y="375"/>
                </a:lnTo>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0" name="Shape 690"/>
          <p:cNvSpPr/>
          <p:nvPr/>
        </p:nvSpPr>
        <p:spPr>
          <a:xfrm>
            <a:off x="7522" y="2098"/>
            <a:ext cx="581" cy="375"/>
          </a:xfrm>
          <a:custGeom>
            <a:avLst/>
            <a:gdLst/>
            <a:ahLst/>
            <a:cxnLst/>
            <a:rect l="0" t="0" r="0" b="0"/>
            <a:pathLst>
              <a:path w="581" h="375" extrusionOk="0">
                <a:moveTo>
                  <a:pt x="0" y="375"/>
                </a:moveTo>
                <a:lnTo>
                  <a:pt x="581" y="375"/>
                </a:lnTo>
                <a:lnTo>
                  <a:pt x="581" y="0"/>
                </a:lnTo>
                <a:lnTo>
                  <a:pt x="0" y="0"/>
                </a:lnTo>
                <a:lnTo>
                  <a:pt x="0" y="375"/>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1" name="Shape 691"/>
          <p:cNvSpPr/>
          <p:nvPr/>
        </p:nvSpPr>
        <p:spPr>
          <a:xfrm>
            <a:off x="8850" y="313"/>
            <a:ext cx="1335" cy="1800"/>
          </a:xfrm>
          <a:custGeom>
            <a:avLst/>
            <a:gdLst/>
            <a:ahLst/>
            <a:cxnLst/>
            <a:rect l="0" t="0" r="0" b="0"/>
            <a:pathLst>
              <a:path w="1335" h="1800" extrusionOk="0">
                <a:moveTo>
                  <a:pt x="668" y="0"/>
                </a:moveTo>
                <a:lnTo>
                  <a:pt x="0" y="1800"/>
                </a:lnTo>
                <a:lnTo>
                  <a:pt x="1335" y="1800"/>
                </a:lnTo>
                <a:lnTo>
                  <a:pt x="668"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2" name="Shape 692"/>
          <p:cNvSpPr/>
          <p:nvPr/>
        </p:nvSpPr>
        <p:spPr>
          <a:xfrm>
            <a:off x="9811" y="1768"/>
            <a:ext cx="224" cy="330"/>
          </a:xfrm>
          <a:custGeom>
            <a:avLst/>
            <a:gdLst/>
            <a:ahLst/>
            <a:cxnLst/>
            <a:rect l="0" t="0" r="0" b="0"/>
            <a:pathLst>
              <a:path w="224" h="330" extrusionOk="0">
                <a:moveTo>
                  <a:pt x="112" y="0"/>
                </a:moveTo>
                <a:lnTo>
                  <a:pt x="45" y="32"/>
                </a:lnTo>
                <a:lnTo>
                  <a:pt x="11" y="89"/>
                </a:lnTo>
                <a:lnTo>
                  <a:pt x="0" y="138"/>
                </a:lnTo>
                <a:lnTo>
                  <a:pt x="1" y="169"/>
                </a:lnTo>
                <a:lnTo>
                  <a:pt x="17" y="247"/>
                </a:lnTo>
                <a:lnTo>
                  <a:pt x="49" y="301"/>
                </a:lnTo>
                <a:lnTo>
                  <a:pt x="109" y="330"/>
                </a:lnTo>
                <a:lnTo>
                  <a:pt x="128" y="328"/>
                </a:lnTo>
                <a:lnTo>
                  <a:pt x="190" y="282"/>
                </a:lnTo>
                <a:lnTo>
                  <a:pt x="218" y="218"/>
                </a:lnTo>
                <a:lnTo>
                  <a:pt x="224" y="166"/>
                </a:lnTo>
                <a:lnTo>
                  <a:pt x="223" y="139"/>
                </a:lnTo>
                <a:lnTo>
                  <a:pt x="202" y="68"/>
                </a:lnTo>
                <a:lnTo>
                  <a:pt x="164" y="19"/>
                </a:lnTo>
                <a:lnTo>
                  <a:pt x="112" y="0"/>
                </a:lnTo>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3" name="Shape 693"/>
          <p:cNvSpPr/>
          <p:nvPr/>
        </p:nvSpPr>
        <p:spPr>
          <a:xfrm>
            <a:off x="9811" y="1768"/>
            <a:ext cx="224" cy="330"/>
          </a:xfrm>
          <a:custGeom>
            <a:avLst/>
            <a:gdLst/>
            <a:ahLst/>
            <a:cxnLst/>
            <a:rect l="0" t="0" r="0" b="0"/>
            <a:pathLst>
              <a:path w="224" h="330" extrusionOk="0">
                <a:moveTo>
                  <a:pt x="112" y="0"/>
                </a:moveTo>
                <a:lnTo>
                  <a:pt x="45" y="32"/>
                </a:lnTo>
                <a:lnTo>
                  <a:pt x="11" y="89"/>
                </a:lnTo>
                <a:lnTo>
                  <a:pt x="0" y="138"/>
                </a:lnTo>
                <a:lnTo>
                  <a:pt x="1" y="169"/>
                </a:lnTo>
                <a:lnTo>
                  <a:pt x="17" y="247"/>
                </a:lnTo>
                <a:lnTo>
                  <a:pt x="49" y="301"/>
                </a:lnTo>
                <a:lnTo>
                  <a:pt x="109" y="330"/>
                </a:lnTo>
                <a:lnTo>
                  <a:pt x="128" y="328"/>
                </a:lnTo>
                <a:lnTo>
                  <a:pt x="190" y="282"/>
                </a:lnTo>
                <a:lnTo>
                  <a:pt x="218" y="218"/>
                </a:lnTo>
                <a:lnTo>
                  <a:pt x="224" y="166"/>
                </a:lnTo>
                <a:lnTo>
                  <a:pt x="223" y="139"/>
                </a:lnTo>
                <a:lnTo>
                  <a:pt x="202" y="68"/>
                </a:lnTo>
                <a:lnTo>
                  <a:pt x="164" y="19"/>
                </a:lnTo>
                <a:lnTo>
                  <a:pt x="112"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4" name="Shape 694"/>
          <p:cNvSpPr/>
          <p:nvPr/>
        </p:nvSpPr>
        <p:spPr>
          <a:xfrm>
            <a:off x="8569" y="2113"/>
            <a:ext cx="716" cy="390"/>
          </a:xfrm>
          <a:custGeom>
            <a:avLst/>
            <a:gdLst/>
            <a:ahLst/>
            <a:cxnLst/>
            <a:rect l="0" t="0" r="0" b="0"/>
            <a:pathLst>
              <a:path w="716" h="390" extrusionOk="0">
                <a:moveTo>
                  <a:pt x="0" y="390"/>
                </a:moveTo>
                <a:lnTo>
                  <a:pt x="716" y="390"/>
                </a:lnTo>
                <a:lnTo>
                  <a:pt x="716" y="0"/>
                </a:lnTo>
                <a:lnTo>
                  <a:pt x="0" y="0"/>
                </a:lnTo>
                <a:lnTo>
                  <a:pt x="0" y="39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5" name="Shape 695"/>
          <p:cNvSpPr/>
          <p:nvPr/>
        </p:nvSpPr>
        <p:spPr>
          <a:xfrm>
            <a:off x="9229" y="-63"/>
            <a:ext cx="581" cy="375"/>
          </a:xfrm>
          <a:custGeom>
            <a:avLst/>
            <a:gdLst/>
            <a:ahLst/>
            <a:cxnLst/>
            <a:rect l="0" t="0" r="0" b="0"/>
            <a:pathLst>
              <a:path w="581" h="375" extrusionOk="0">
                <a:moveTo>
                  <a:pt x="0" y="375"/>
                </a:moveTo>
                <a:lnTo>
                  <a:pt x="581" y="375"/>
                </a:lnTo>
                <a:lnTo>
                  <a:pt x="581" y="0"/>
                </a:lnTo>
                <a:lnTo>
                  <a:pt x="0" y="0"/>
                </a:lnTo>
                <a:lnTo>
                  <a:pt x="0" y="375"/>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6" name="Shape 696"/>
          <p:cNvSpPr/>
          <p:nvPr/>
        </p:nvSpPr>
        <p:spPr>
          <a:xfrm>
            <a:off x="10035" y="2128"/>
            <a:ext cx="581" cy="375"/>
          </a:xfrm>
          <a:custGeom>
            <a:avLst/>
            <a:gdLst/>
            <a:ahLst/>
            <a:cxnLst/>
            <a:rect l="0" t="0" r="0" b="0"/>
            <a:pathLst>
              <a:path w="581" h="375" extrusionOk="0">
                <a:moveTo>
                  <a:pt x="0" y="375"/>
                </a:moveTo>
                <a:lnTo>
                  <a:pt x="581" y="375"/>
                </a:lnTo>
                <a:lnTo>
                  <a:pt x="581" y="0"/>
                </a:lnTo>
                <a:lnTo>
                  <a:pt x="0" y="0"/>
                </a:lnTo>
                <a:lnTo>
                  <a:pt x="0" y="375"/>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7" name="Shape 697"/>
          <p:cNvSpPr/>
          <p:nvPr/>
        </p:nvSpPr>
        <p:spPr>
          <a:xfrm>
            <a:off x="-171450" y="0"/>
            <a:ext cx="12192000" cy="4572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698" name="Shape 698"/>
          <p:cNvSpPr/>
          <p:nvPr/>
        </p:nvSpPr>
        <p:spPr>
          <a:xfrm>
            <a:off x="290513" y="466725"/>
            <a:ext cx="12192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US" sz="1100" b="0" i="0" u="none" strike="noStrike" cap="none">
                <a:solidFill>
                  <a:schemeClr val="dk1"/>
                </a:solidFill>
                <a:latin typeface="Calibri"/>
                <a:ea typeface="Calibri"/>
                <a:cs typeface="Calibri"/>
                <a:sym typeface="Calibri"/>
              </a:rPr>
              <a:t>CP	CP	CP	CP</a:t>
            </a:r>
            <a:endParaRPr sz="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Shape 704"/>
          <p:cNvSpPr txBox="1"/>
          <p:nvPr/>
        </p:nvSpPr>
        <p:spPr>
          <a:xfrm>
            <a:off x="666575" y="494550"/>
            <a:ext cx="10987800" cy="5891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Sprints/bursts/repetitions - football/basketball</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Strength/power - wrestling, UFC training</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Endurance - long distance runs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Cycling - Squat 3x25 / 1 leg dl 3x 20 / Rows 3x20 / Press 3x20</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Wrestling - Squat 3x10 / Lunges 3x10 / Pull downs 3x8 / Rows 3x8 / Glute bridges 3x8</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Olympic lifting - Snatch 6x1 / Snatch pull 4x2 / Push press 4x4 / Rows 3x6</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Shape 709"/>
        <p:cNvGrpSpPr/>
        <p:nvPr/>
      </p:nvGrpSpPr>
      <p:grpSpPr>
        <a:xfrm>
          <a:off x="0" y="0"/>
          <a:ext cx="0" cy="0"/>
          <a:chOff x="0" y="0"/>
          <a:chExt cx="0" cy="0"/>
        </a:xfrm>
      </p:grpSpPr>
      <p:sp>
        <p:nvSpPr>
          <p:cNvPr id="710" name="Shape 710"/>
          <p:cNvSpPr txBox="1"/>
          <p:nvPr/>
        </p:nvSpPr>
        <p:spPr>
          <a:xfrm>
            <a:off x="537575" y="623575"/>
            <a:ext cx="10966500" cy="5483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General Exercise Guidelines - Don’t eat two hours before vigorous exercise; drink plenty of fluid before, during, and after a workout; adjust activity according to the weather and reduce it when fatigued or ill. When exercising listen to the body’s warning symptoms and consult a physician when experiencing unexpected problems.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Warming up and cooling down are important parts of any exercise regimen. Warm-up exercises aid the body in making the transition from rest to activity and can help prevent soreness or injury. Cool down exercises help in the same way during the transition from activity to rest.</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Shape 715"/>
        <p:cNvGrpSpPr/>
        <p:nvPr/>
      </p:nvGrpSpPr>
      <p:grpSpPr>
        <a:xfrm>
          <a:off x="0" y="0"/>
          <a:ext cx="0" cy="0"/>
          <a:chOff x="0" y="0"/>
          <a:chExt cx="0" cy="0"/>
        </a:xfrm>
      </p:grpSpPr>
      <p:sp>
        <p:nvSpPr>
          <p:cNvPr id="716" name="Shape 716"/>
          <p:cNvSpPr txBox="1"/>
          <p:nvPr/>
        </p:nvSpPr>
        <p:spPr>
          <a:xfrm>
            <a:off x="505350" y="322550"/>
            <a:ext cx="11181300" cy="6085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Individuals with pre-existing physical conditions can exercise but trainers need to be aware of the condition and know contraindications.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Trainers need to be familiar with specific conditions. Understanding specific conditions can prevent injury and help improve the client’s quality of life.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All pre-existing conditions need to be considered when training so as not to injure the trainee. Exercise prescriptions should be tailored around the condition and the goals of the individual to maximize improvement and maintain a safe training zone for the trainee.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Progressions </a:t>
            </a:r>
            <a:r>
              <a:rPr lang="en-US" sz="2500" b="0" i="0" u="none" strike="noStrike" cap="none">
                <a:solidFill>
                  <a:srgbClr val="000000"/>
                </a:solidFill>
                <a:latin typeface="Arial"/>
                <a:ea typeface="Arial"/>
                <a:cs typeface="Arial"/>
                <a:sym typeface="Arial"/>
              </a:rPr>
              <a:t>- advancements in exercise/movement difficulty based on a trainee’s ability to perform similar exercise movements.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Contraindication </a:t>
            </a:r>
            <a:r>
              <a:rPr lang="en-US" sz="2500" b="0" i="0" u="none" strike="noStrike" cap="none">
                <a:solidFill>
                  <a:srgbClr val="000000"/>
                </a:solidFill>
                <a:latin typeface="Arial"/>
                <a:ea typeface="Arial"/>
                <a:cs typeface="Arial"/>
                <a:sym typeface="Arial"/>
              </a:rPr>
              <a:t>- movements/exercises that should not be performed due to a certain condition</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Shape 721"/>
        <p:cNvGrpSpPr/>
        <p:nvPr/>
      </p:nvGrpSpPr>
      <p:grpSpPr>
        <a:xfrm>
          <a:off x="0" y="0"/>
          <a:ext cx="0" cy="0"/>
          <a:chOff x="0" y="0"/>
          <a:chExt cx="0" cy="0"/>
        </a:xfrm>
      </p:grpSpPr>
      <p:sp>
        <p:nvSpPr>
          <p:cNvPr id="722" name="Shape 722"/>
          <p:cNvSpPr txBox="1"/>
          <p:nvPr/>
        </p:nvSpPr>
        <p:spPr>
          <a:xfrm>
            <a:off x="473050" y="709575"/>
            <a:ext cx="11224500" cy="5676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Prior to training any client that has a known or affirmed condition, a trainer must be informed of any an all conditions and have the trainee sign a waiver of liability.</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As a trainer, it is very important to recognize and understand issues that</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individuals will present. The following list of conditions below is common</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complications trainers experience: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Spina Bifida </a:t>
            </a:r>
            <a:r>
              <a:rPr lang="en-US" sz="2500" b="0" i="0" u="none" strike="noStrike" cap="none">
                <a:solidFill>
                  <a:schemeClr val="dk1"/>
                </a:solidFill>
                <a:latin typeface="Arial"/>
                <a:ea typeface="Arial"/>
                <a:cs typeface="Arial"/>
                <a:sym typeface="Arial"/>
              </a:rPr>
              <a:t>- birth defect caused by an incomplete closure of one or more vertebral arches of the spine. There are different levels of severity from benign to life threatening</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1" u="none" strike="noStrike" cap="none">
                <a:solidFill>
                  <a:schemeClr val="dk1"/>
                </a:solidFill>
                <a:latin typeface="Arial"/>
                <a:ea typeface="Arial"/>
                <a:cs typeface="Arial"/>
                <a:sym typeface="Arial"/>
              </a:rPr>
              <a:t>Contraindication </a:t>
            </a:r>
            <a:r>
              <a:rPr lang="en-US" sz="2500" b="0" i="0" u="none" strike="noStrike" cap="none">
                <a:solidFill>
                  <a:schemeClr val="dk1"/>
                </a:solidFill>
                <a:latin typeface="Arial"/>
                <a:ea typeface="Arial"/>
                <a:cs typeface="Arial"/>
                <a:sym typeface="Arial"/>
              </a:rPr>
              <a:t>- extension &amp; neutral spine</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Shape 145"/>
          <p:cNvSpPr/>
          <p:nvPr/>
        </p:nvSpPr>
        <p:spPr>
          <a:xfrm>
            <a:off x="475989" y="586363"/>
            <a:ext cx="11223321" cy="5632311"/>
          </a:xfrm>
          <a:prstGeom prst="rect">
            <a:avLst/>
          </a:prstGeom>
          <a:noFill/>
          <a:ln>
            <a:noFill/>
          </a:ln>
        </p:spPr>
        <p:txBody>
          <a:bodyPr spcFirstLastPara="1" wrap="square" lIns="91425" tIns="45700" rIns="91425" bIns="45700" anchor="t" anchorCtr="0">
            <a:noAutofit/>
          </a:bodyPr>
          <a:lstStyle/>
          <a:p>
            <a:pPr marL="63500" marR="36195"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Muscles control every aspect of human movement. Without our muscles, bones would not be able to move to various positions that are needed for daily activities. The purpose of exercise is to keep our muscles and body in good working order. However, due to daily activities and life styles, muscles begin to function differently than when we are born. Some muscles work more than others, which can eventually lead to imbalances. Some limitations could be </a:t>
            </a:r>
            <a:r>
              <a:rPr lang="en-US" sz="1800" b="0" i="0" u="sng" strike="noStrike" cap="none">
                <a:solidFill>
                  <a:schemeClr val="dk1"/>
                </a:solidFill>
                <a:latin typeface="Arial"/>
                <a:ea typeface="Arial"/>
                <a:cs typeface="Arial"/>
                <a:sym typeface="Arial"/>
              </a:rPr>
              <a:t> </a:t>
            </a:r>
            <a:r>
              <a:rPr lang="en-US" sz="1800" b="1" i="0" u="sng" strike="noStrike" cap="none">
                <a:solidFill>
                  <a:schemeClr val="dk1"/>
                </a:solidFill>
                <a:latin typeface="Arial"/>
                <a:ea typeface="Arial"/>
                <a:cs typeface="Arial"/>
                <a:sym typeface="Arial"/>
              </a:rPr>
              <a:t>flexion/extension</a:t>
            </a:r>
            <a:r>
              <a:rPr lang="en-US" sz="1800" b="1" i="0" u="none" strike="noStrike" cap="none">
                <a:solidFill>
                  <a:schemeClr val="dk1"/>
                </a:solidFill>
                <a:latin typeface="Arial"/>
                <a:ea typeface="Arial"/>
                <a:cs typeface="Arial"/>
                <a:sym typeface="Arial"/>
              </a:rPr>
              <a:t> </a:t>
            </a:r>
            <a:r>
              <a:rPr lang="en-US" sz="1800" b="0" i="0" u="none" strike="noStrike" cap="none">
                <a:solidFill>
                  <a:schemeClr val="dk1"/>
                </a:solidFill>
                <a:latin typeface="Arial"/>
                <a:ea typeface="Arial"/>
                <a:cs typeface="Arial"/>
                <a:sym typeface="Arial"/>
              </a:rPr>
              <a:t>of the shoulder, or lack of</a:t>
            </a:r>
            <a:r>
              <a:rPr lang="en-US" sz="1800" b="0" i="0" u="sng" strike="noStrike" cap="none">
                <a:solidFill>
                  <a:schemeClr val="dk1"/>
                </a:solidFill>
                <a:latin typeface="Arial"/>
                <a:ea typeface="Arial"/>
                <a:cs typeface="Arial"/>
                <a:sym typeface="Arial"/>
              </a:rPr>
              <a:t> </a:t>
            </a:r>
            <a:r>
              <a:rPr lang="en-US" sz="1800" b="1" i="0" u="sng" strike="noStrike" cap="none">
                <a:solidFill>
                  <a:schemeClr val="dk1"/>
                </a:solidFill>
                <a:latin typeface="Arial"/>
                <a:ea typeface="Arial"/>
                <a:cs typeface="Arial"/>
                <a:sym typeface="Arial"/>
              </a:rPr>
              <a:t>Internal/external rotation</a:t>
            </a:r>
            <a:r>
              <a:rPr lang="en-US" sz="1800" b="0" i="0" u="sng" strike="noStrike" cap="none">
                <a:solidFill>
                  <a:schemeClr val="dk1"/>
                </a:solidFill>
                <a:latin typeface="Arial"/>
                <a:ea typeface="Arial"/>
                <a:cs typeface="Arial"/>
                <a:sym typeface="Arial"/>
              </a:rPr>
              <a:t> </a:t>
            </a:r>
            <a:r>
              <a:rPr lang="en-US" sz="1800" b="0" i="0" u="none" strike="noStrike" cap="none">
                <a:solidFill>
                  <a:schemeClr val="dk1"/>
                </a:solidFill>
                <a:latin typeface="Arial"/>
                <a:ea typeface="Arial"/>
                <a:cs typeface="Arial"/>
                <a:sym typeface="Arial"/>
              </a:rPr>
              <a:t>of the hip. It is the trainer’s job to understand the muscles of the body and how they function so that imbalances presented by trainees can be corrected. Without knowing anatomy and how the body functions could be detrimental to the well being of the trainee. </a:t>
            </a:r>
            <a:endParaRPr sz="1400" b="0" i="0" u="none" strike="noStrike" cap="none">
              <a:solidFill>
                <a:srgbClr val="000000"/>
              </a:solidFill>
              <a:latin typeface="Arial"/>
              <a:ea typeface="Arial"/>
              <a:cs typeface="Arial"/>
              <a:sym typeface="Arial"/>
            </a:endParaRPr>
          </a:p>
          <a:p>
            <a:pPr marL="63500" marR="36195"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63500" marR="36195"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A muscle’s origin is where the tissue begins and does not move during the muscle action while the insertion is where it ends and moves during the action.</a:t>
            </a:r>
            <a:endParaRPr sz="1400" b="0" i="0" u="none" strike="noStrike" cap="none">
              <a:solidFill>
                <a:srgbClr val="000000"/>
              </a:solidFill>
              <a:latin typeface="Arial"/>
              <a:ea typeface="Arial"/>
              <a:cs typeface="Arial"/>
              <a:sym typeface="Arial"/>
            </a:endParaRPr>
          </a:p>
          <a:p>
            <a:pPr marL="63500" marR="36195"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During a muscular contraction, the contraction begins at the distal end of the muscle going to the proximal end. In relation to the muscle’s origin and insertion, the distal end is referred to as the insertion while the proximal end is the origin.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63500" marR="36195"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When a muscle or muscle group is considered to be hypertonic, that means that the muscles are </a:t>
            </a:r>
            <a:r>
              <a:rPr lang="en-US" sz="1800" b="1" i="0" u="sng" strike="noStrike" cap="none">
                <a:solidFill>
                  <a:schemeClr val="dk1"/>
                </a:solidFill>
                <a:latin typeface="Arial"/>
                <a:ea typeface="Arial"/>
                <a:cs typeface="Arial"/>
                <a:sym typeface="Arial"/>
              </a:rPr>
              <a:t>overactive</a:t>
            </a:r>
            <a:r>
              <a:rPr lang="en-US" sz="1800" b="0" i="0" u="sng" strike="noStrike" cap="none">
                <a:solidFill>
                  <a:schemeClr val="dk1"/>
                </a:solidFill>
                <a:latin typeface="Arial"/>
                <a:ea typeface="Arial"/>
                <a:cs typeface="Arial"/>
                <a:sym typeface="Arial"/>
              </a:rPr>
              <a:t>.</a:t>
            </a:r>
            <a:r>
              <a:rPr lang="en-US" sz="1800" b="0" i="0" u="none" strike="noStrike" cap="none">
                <a:solidFill>
                  <a:schemeClr val="dk1"/>
                </a:solidFill>
                <a:latin typeface="Arial"/>
                <a:ea typeface="Arial"/>
                <a:cs typeface="Arial"/>
                <a:sym typeface="Arial"/>
              </a:rPr>
              <a:t> This creates a disruption in normal sequencing and function, as that particular muscle or muscle group is not at its normal resting length and can negatively affect posture and performance.</a:t>
            </a:r>
            <a:endParaRPr sz="1400" b="0" i="0" u="none" strike="noStrike" cap="none">
              <a:solidFill>
                <a:srgbClr val="000000"/>
              </a:solidFill>
              <a:latin typeface="Arial"/>
              <a:ea typeface="Arial"/>
              <a:cs typeface="Arial"/>
              <a:sym typeface="Arial"/>
            </a:endParaRPr>
          </a:p>
          <a:p>
            <a:pPr marL="63500" marR="36195"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Shape 727"/>
        <p:cNvGrpSpPr/>
        <p:nvPr/>
      </p:nvGrpSpPr>
      <p:grpSpPr>
        <a:xfrm>
          <a:off x="0" y="0"/>
          <a:ext cx="0" cy="0"/>
          <a:chOff x="0" y="0"/>
          <a:chExt cx="0" cy="0"/>
        </a:xfrm>
      </p:grpSpPr>
      <p:sp>
        <p:nvSpPr>
          <p:cNvPr id="728" name="Shape 728"/>
          <p:cNvSpPr txBox="1"/>
          <p:nvPr/>
        </p:nvSpPr>
        <p:spPr>
          <a:xfrm>
            <a:off x="505200" y="516050"/>
            <a:ext cx="11181600" cy="6106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Spondylolisthesis </a:t>
            </a:r>
            <a:r>
              <a:rPr lang="en-US" sz="2500" b="0" i="0" u="none" strike="noStrike" cap="none">
                <a:solidFill>
                  <a:srgbClr val="000000"/>
                </a:solidFill>
                <a:latin typeface="Arial"/>
                <a:ea typeface="Arial"/>
                <a:cs typeface="Arial"/>
                <a:sym typeface="Arial"/>
              </a:rPr>
              <a:t>- translation of a superior vertebrae in relation to its inferior segment; most commonly occurs in the lumbar spine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1" u="none" strike="noStrike" cap="none">
                <a:solidFill>
                  <a:srgbClr val="000000"/>
                </a:solidFill>
                <a:latin typeface="Arial"/>
                <a:ea typeface="Arial"/>
                <a:cs typeface="Arial"/>
                <a:sym typeface="Arial"/>
              </a:rPr>
              <a:t>Contraindication </a:t>
            </a:r>
            <a:r>
              <a:rPr lang="en-US" sz="2500" b="0" i="0" u="none" strike="noStrike" cap="none">
                <a:solidFill>
                  <a:srgbClr val="000000"/>
                </a:solidFill>
                <a:latin typeface="Arial"/>
                <a:ea typeface="Arial"/>
                <a:cs typeface="Arial"/>
                <a:sym typeface="Arial"/>
              </a:rPr>
              <a:t>- avoid lumbar extension; flexion feels okay but may make things worse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Stenosis </a:t>
            </a:r>
            <a:r>
              <a:rPr lang="en-US" sz="2500" b="0" i="0" u="none" strike="noStrike" cap="none">
                <a:solidFill>
                  <a:srgbClr val="000000"/>
                </a:solidFill>
                <a:latin typeface="Arial"/>
                <a:ea typeface="Arial"/>
                <a:cs typeface="Arial"/>
                <a:sym typeface="Arial"/>
              </a:rPr>
              <a:t>- abnormal narrowing in anatomic tube structure; spinal stenosis is the narrowing of the spinal canal or intervertebral foramena and is usually accompanied by neurological symptoms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1" u="none" strike="noStrike" cap="none">
                <a:solidFill>
                  <a:srgbClr val="000000"/>
                </a:solidFill>
                <a:latin typeface="Arial"/>
                <a:ea typeface="Arial"/>
                <a:cs typeface="Arial"/>
                <a:sym typeface="Arial"/>
              </a:rPr>
              <a:t>Contraindication </a:t>
            </a:r>
            <a:r>
              <a:rPr lang="en-US" sz="2500" b="0" i="0" u="none" strike="noStrike" cap="none">
                <a:solidFill>
                  <a:srgbClr val="000000"/>
                </a:solidFill>
                <a:latin typeface="Arial"/>
                <a:ea typeface="Arial"/>
                <a:cs typeface="Arial"/>
                <a:sym typeface="Arial"/>
              </a:rPr>
              <a:t>- slight flexion feels better but may make things worse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Herniated Disc</a:t>
            </a:r>
            <a:r>
              <a:rPr lang="en-US" sz="2500" b="0" i="0" u="none" strike="noStrike" cap="none">
                <a:solidFill>
                  <a:srgbClr val="000000"/>
                </a:solidFill>
                <a:latin typeface="Arial"/>
                <a:ea typeface="Arial"/>
                <a:cs typeface="Arial"/>
                <a:sym typeface="Arial"/>
              </a:rPr>
              <a:t> - pathological condition in which a tear in the outer, fibrous ring (annulus fibrosus) of an intervertebral disc allows the soft, central portion (nucleus pulposus) to be extruded towards the outside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1" u="none" strike="noStrike" cap="none">
                <a:solidFill>
                  <a:srgbClr val="000000"/>
                </a:solidFill>
                <a:latin typeface="Arial"/>
                <a:ea typeface="Arial"/>
                <a:cs typeface="Arial"/>
                <a:sym typeface="Arial"/>
              </a:rPr>
              <a:t>Contraindication </a:t>
            </a:r>
            <a:r>
              <a:rPr lang="en-US" sz="2500" b="0" i="0" u="none" strike="noStrike" cap="none">
                <a:solidFill>
                  <a:srgbClr val="000000"/>
                </a:solidFill>
                <a:latin typeface="Arial"/>
                <a:ea typeface="Arial"/>
                <a:cs typeface="Arial"/>
                <a:sym typeface="Arial"/>
              </a:rPr>
              <a:t>- spinal sparing techniques, core stabilization, balance and proprioceptive training. Important to work within the client’s boundaries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Shape 733"/>
        <p:cNvGrpSpPr/>
        <p:nvPr/>
      </p:nvGrpSpPr>
      <p:grpSpPr>
        <a:xfrm>
          <a:off x="0" y="0"/>
          <a:ext cx="0" cy="0"/>
          <a:chOff x="0" y="0"/>
          <a:chExt cx="0" cy="0"/>
        </a:xfrm>
      </p:grpSpPr>
      <p:sp>
        <p:nvSpPr>
          <p:cNvPr id="734" name="Shape 734"/>
          <p:cNvSpPr txBox="1"/>
          <p:nvPr/>
        </p:nvSpPr>
        <p:spPr>
          <a:xfrm>
            <a:off x="494550" y="397200"/>
            <a:ext cx="11202900" cy="6139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Spinal Fusion</a:t>
            </a:r>
            <a:r>
              <a:rPr lang="en-US" sz="2500" b="0" i="0" u="none" strike="noStrike" cap="none">
                <a:solidFill>
                  <a:srgbClr val="000000"/>
                </a:solidFill>
                <a:latin typeface="Arial"/>
                <a:ea typeface="Arial"/>
                <a:cs typeface="Arial"/>
                <a:sym typeface="Arial"/>
              </a:rPr>
              <a:t> - also known as spondylosyndesis, is a surgical technique used to fuse together two or more vertebrae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1" u="none" strike="noStrike" cap="none">
                <a:solidFill>
                  <a:srgbClr val="000000"/>
                </a:solidFill>
                <a:latin typeface="Arial"/>
                <a:ea typeface="Arial"/>
                <a:cs typeface="Arial"/>
                <a:sym typeface="Arial"/>
              </a:rPr>
              <a:t>Contraindication </a:t>
            </a:r>
            <a:r>
              <a:rPr lang="en-US" sz="2500" b="0" i="0" u="none" strike="noStrike" cap="none">
                <a:solidFill>
                  <a:srgbClr val="000000"/>
                </a:solidFill>
                <a:latin typeface="Arial"/>
                <a:ea typeface="Arial"/>
                <a:cs typeface="Arial"/>
                <a:sym typeface="Arial"/>
              </a:rPr>
              <a:t>- avoid excessive end-range motions of the spine, particularly in flexion and rotation</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Antaglia </a:t>
            </a:r>
            <a:r>
              <a:rPr lang="en-US" sz="2500" b="0" i="0" u="none" strike="noStrike" cap="none">
                <a:solidFill>
                  <a:srgbClr val="000000"/>
                </a:solidFill>
                <a:latin typeface="Arial"/>
                <a:ea typeface="Arial"/>
                <a:cs typeface="Arial"/>
                <a:sym typeface="Arial"/>
              </a:rPr>
              <a:t>- means leaning away from pain; antalgic leaning patterns present in any plane of motion</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1" u="none" strike="noStrike" cap="none">
                <a:solidFill>
                  <a:srgbClr val="000000"/>
                </a:solidFill>
                <a:latin typeface="Arial"/>
                <a:ea typeface="Arial"/>
                <a:cs typeface="Arial"/>
                <a:sym typeface="Arial"/>
              </a:rPr>
              <a:t>Contraindication </a:t>
            </a:r>
            <a:r>
              <a:rPr lang="en-US" sz="2500" b="0" i="0" u="none" strike="noStrike" cap="none">
                <a:solidFill>
                  <a:srgbClr val="000000"/>
                </a:solidFill>
                <a:latin typeface="Arial"/>
                <a:ea typeface="Arial"/>
                <a:cs typeface="Arial"/>
                <a:sym typeface="Arial"/>
              </a:rPr>
              <a:t>- recipe for repetitive stress injury because your gait is off. ain may start on opposite side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Impingement </a:t>
            </a:r>
            <a:r>
              <a:rPr lang="en-US" sz="2500" b="0" i="0" u="none" strike="noStrike" cap="none">
                <a:solidFill>
                  <a:srgbClr val="000000"/>
                </a:solidFill>
                <a:latin typeface="Arial"/>
                <a:ea typeface="Arial"/>
                <a:cs typeface="Arial"/>
                <a:sym typeface="Arial"/>
              </a:rPr>
              <a:t>- refers to closure of a space through which a nerve, tendon, or blood vessel may run causing friction and disrupting the structure’s movement or position</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1" u="none" strike="noStrike" cap="none">
                <a:solidFill>
                  <a:srgbClr val="000000"/>
                </a:solidFill>
                <a:latin typeface="Arial"/>
                <a:ea typeface="Arial"/>
                <a:cs typeface="Arial"/>
                <a:sym typeface="Arial"/>
              </a:rPr>
              <a:t>Contraindication </a:t>
            </a:r>
            <a:r>
              <a:rPr lang="en-US" sz="2500" b="0" i="0" u="none" strike="noStrike" cap="none">
                <a:solidFill>
                  <a:srgbClr val="000000"/>
                </a:solidFill>
                <a:latin typeface="Arial"/>
                <a:ea typeface="Arial"/>
                <a:cs typeface="Arial"/>
                <a:sym typeface="Arial"/>
              </a:rPr>
              <a:t>- any exercise or movement that a client is precluded from doing due to an injury; other exercises to that area may be done however there are limitations</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Shape 739"/>
        <p:cNvGrpSpPr/>
        <p:nvPr/>
      </p:nvGrpSpPr>
      <p:grpSpPr>
        <a:xfrm>
          <a:off x="0" y="0"/>
          <a:ext cx="0" cy="0"/>
          <a:chOff x="0" y="0"/>
          <a:chExt cx="0" cy="0"/>
        </a:xfrm>
      </p:grpSpPr>
      <p:sp>
        <p:nvSpPr>
          <p:cNvPr id="740" name="Shape 740"/>
          <p:cNvSpPr txBox="1"/>
          <p:nvPr/>
        </p:nvSpPr>
        <p:spPr>
          <a:xfrm>
            <a:off x="666575" y="709575"/>
            <a:ext cx="10966200" cy="5203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As a trainer, impingements will be very common amongst trainees. Due to</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postural defects, past injury, or repetitive actions, many individuals suffer from this minor condition. While many impingements are minor in nature, some can be more serious if the impingement is occurring at a nerve. Nerve impingement should be addressed with neural flossing and glenohumeral impingement should be addressed with scapular stabilization. Flexibility of the prime movers should be enhanced for both situations.</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While studies by the noted Dr. Stuart McGill have found that the majority of back pain is muscular in nature, there are many conditions of the spine that can and do lead to back pain.</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746" name="Shape 746"/>
          <p:cNvSpPr txBox="1"/>
          <p:nvPr/>
        </p:nvSpPr>
        <p:spPr>
          <a:xfrm>
            <a:off x="366125" y="5135975"/>
            <a:ext cx="11160000" cy="1245775"/>
          </a:xfrm>
          <a:prstGeom prst="rect">
            <a:avLst/>
          </a:prstGeom>
          <a:noFill/>
          <a:ln>
            <a:noFill/>
          </a:ln>
        </p:spPr>
        <p:txBody>
          <a:bodyPr spcFirstLastPara="1" wrap="square" lIns="91425" tIns="91425" rIns="91425" bIns="91425" anchor="t" anchorCtr="0">
            <a:noAutofit/>
          </a:bodyPr>
          <a:lstStyle/>
          <a:p>
            <a:pPr marL="0" marR="0" lvl="0" indent="0" algn="l" rtl="0">
              <a:lnSpc>
                <a:spcPct val="90909"/>
              </a:lnSpc>
              <a:spcBef>
                <a:spcPts val="0"/>
              </a:spcBef>
              <a:spcAft>
                <a:spcPts val="0"/>
              </a:spcAft>
              <a:buClr>
                <a:srgbClr val="000000"/>
              </a:buClr>
              <a:buSzPts val="1000"/>
              <a:buFont typeface="Arial"/>
              <a:buNone/>
            </a:pPr>
            <a:r>
              <a:rPr lang="en-US" sz="1000" b="0" i="0" u="none" strike="noStrike" cap="none">
                <a:solidFill>
                  <a:srgbClr val="000000"/>
                </a:solidFill>
                <a:latin typeface="Arial"/>
                <a:ea typeface="Arial"/>
                <a:cs typeface="Arial"/>
                <a:sym typeface="Arial"/>
              </a:rPr>
              <a:t> </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A pelvic tilt is when the position of the pelvis (determined by the ASIS) is deviated away from the norm.</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p:txBody>
      </p:sp>
      <p:sp>
        <p:nvSpPr>
          <p:cNvPr id="747" name="Shape 747"/>
          <p:cNvSpPr/>
          <p:nvPr/>
        </p:nvSpPr>
        <p:spPr>
          <a:xfrm>
            <a:off x="4473" y="169"/>
            <a:ext cx="313" cy="2025"/>
          </a:xfrm>
          <a:custGeom>
            <a:avLst/>
            <a:gdLst/>
            <a:ahLst/>
            <a:cxnLst/>
            <a:rect l="0" t="0" r="0" b="0"/>
            <a:pathLst>
              <a:path w="313" h="2025" extrusionOk="0">
                <a:moveTo>
                  <a:pt x="132" y="2024"/>
                </a:moveTo>
                <a:lnTo>
                  <a:pt x="165" y="1965"/>
                </a:lnTo>
                <a:lnTo>
                  <a:pt x="198" y="1906"/>
                </a:lnTo>
                <a:lnTo>
                  <a:pt x="228" y="1849"/>
                </a:lnTo>
                <a:lnTo>
                  <a:pt x="255" y="1795"/>
                </a:lnTo>
                <a:lnTo>
                  <a:pt x="284" y="1730"/>
                </a:lnTo>
                <a:lnTo>
                  <a:pt x="308" y="1650"/>
                </a:lnTo>
                <a:lnTo>
                  <a:pt x="313" y="1610"/>
                </a:lnTo>
                <a:lnTo>
                  <a:pt x="312" y="1593"/>
                </a:lnTo>
                <a:lnTo>
                  <a:pt x="300" y="1527"/>
                </a:lnTo>
                <a:lnTo>
                  <a:pt x="280" y="1466"/>
                </a:lnTo>
                <a:lnTo>
                  <a:pt x="252" y="1409"/>
                </a:lnTo>
                <a:lnTo>
                  <a:pt x="213" y="1344"/>
                </a:lnTo>
                <a:lnTo>
                  <a:pt x="167" y="1294"/>
                </a:lnTo>
                <a:lnTo>
                  <a:pt x="157" y="1285"/>
                </a:lnTo>
                <a:lnTo>
                  <a:pt x="117" y="1228"/>
                </a:lnTo>
                <a:lnTo>
                  <a:pt x="89" y="1158"/>
                </a:lnTo>
                <a:lnTo>
                  <a:pt x="67" y="1098"/>
                </a:lnTo>
                <a:lnTo>
                  <a:pt x="46" y="1035"/>
                </a:lnTo>
                <a:lnTo>
                  <a:pt x="29" y="974"/>
                </a:lnTo>
                <a:lnTo>
                  <a:pt x="12" y="900"/>
                </a:lnTo>
                <a:lnTo>
                  <a:pt x="4" y="836"/>
                </a:lnTo>
                <a:lnTo>
                  <a:pt x="0" y="757"/>
                </a:lnTo>
                <a:lnTo>
                  <a:pt x="0" y="738"/>
                </a:lnTo>
                <a:lnTo>
                  <a:pt x="7" y="662"/>
                </a:lnTo>
                <a:lnTo>
                  <a:pt x="18" y="601"/>
                </a:lnTo>
                <a:lnTo>
                  <a:pt x="36" y="540"/>
                </a:lnTo>
                <a:lnTo>
                  <a:pt x="57" y="481"/>
                </a:lnTo>
                <a:lnTo>
                  <a:pt x="71" y="443"/>
                </a:lnTo>
                <a:lnTo>
                  <a:pt x="78" y="425"/>
                </a:lnTo>
                <a:lnTo>
                  <a:pt x="85" y="407"/>
                </a:lnTo>
                <a:lnTo>
                  <a:pt x="91" y="390"/>
                </a:lnTo>
                <a:lnTo>
                  <a:pt x="97" y="373"/>
                </a:lnTo>
                <a:lnTo>
                  <a:pt x="105" y="350"/>
                </a:lnTo>
                <a:lnTo>
                  <a:pt x="112" y="327"/>
                </a:lnTo>
                <a:lnTo>
                  <a:pt x="132" y="264"/>
                </a:lnTo>
                <a:lnTo>
                  <a:pt x="153" y="192"/>
                </a:lnTo>
                <a:lnTo>
                  <a:pt x="165" y="109"/>
                </a:lnTo>
                <a:lnTo>
                  <a:pt x="166" y="85"/>
                </a:lnTo>
                <a:lnTo>
                  <a:pt x="166" y="63"/>
                </a:lnTo>
                <a:lnTo>
                  <a:pt x="165" y="43"/>
                </a:lnTo>
                <a:lnTo>
                  <a:pt x="163" y="26"/>
                </a:lnTo>
                <a:lnTo>
                  <a:pt x="162" y="11"/>
                </a:lnTo>
                <a:lnTo>
                  <a:pt x="162" y="0"/>
                </a:lnTo>
              </a:path>
            </a:pathLst>
          </a:custGeom>
          <a:no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8" name="Shape 748"/>
          <p:cNvSpPr/>
          <p:nvPr/>
        </p:nvSpPr>
        <p:spPr>
          <a:xfrm>
            <a:off x="3865" y="1925"/>
            <a:ext cx="1460" cy="1155"/>
          </a:xfrm>
          <a:custGeom>
            <a:avLst/>
            <a:gdLst/>
            <a:ahLst/>
            <a:cxnLst/>
            <a:rect l="0" t="0" r="0" b="0"/>
            <a:pathLst>
              <a:path w="1460" h="1155" extrusionOk="0">
                <a:moveTo>
                  <a:pt x="0" y="0"/>
                </a:moveTo>
                <a:lnTo>
                  <a:pt x="130" y="954"/>
                </a:lnTo>
                <a:lnTo>
                  <a:pt x="860" y="1155"/>
                </a:lnTo>
                <a:lnTo>
                  <a:pt x="1460" y="403"/>
                </a:lnTo>
                <a:lnTo>
                  <a:pt x="0" y="0"/>
                </a:lnTo>
              </a:path>
            </a:pathLst>
          </a:custGeom>
          <a:solidFill>
            <a:srgbClr val="FFFFFF"/>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49" name="Shape 749"/>
          <p:cNvSpPr/>
          <p:nvPr/>
        </p:nvSpPr>
        <p:spPr>
          <a:xfrm>
            <a:off x="3865" y="1925"/>
            <a:ext cx="1460" cy="1155"/>
          </a:xfrm>
          <a:custGeom>
            <a:avLst/>
            <a:gdLst/>
            <a:ahLst/>
            <a:cxnLst/>
            <a:rect l="0" t="0" r="0" b="0"/>
            <a:pathLst>
              <a:path w="1460" h="1155" extrusionOk="0">
                <a:moveTo>
                  <a:pt x="0" y="0"/>
                </a:moveTo>
                <a:lnTo>
                  <a:pt x="130" y="954"/>
                </a:lnTo>
                <a:lnTo>
                  <a:pt x="860" y="1155"/>
                </a:lnTo>
                <a:lnTo>
                  <a:pt x="1460" y="403"/>
                </a:lnTo>
                <a:lnTo>
                  <a:pt x="0"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0" name="Shape 750"/>
          <p:cNvSpPr/>
          <p:nvPr/>
        </p:nvSpPr>
        <p:spPr>
          <a:xfrm>
            <a:off x="8025" y="2327"/>
            <a:ext cx="1650" cy="923"/>
          </a:xfrm>
          <a:custGeom>
            <a:avLst/>
            <a:gdLst/>
            <a:ahLst/>
            <a:cxnLst/>
            <a:rect l="0" t="0" r="0" b="0"/>
            <a:pathLst>
              <a:path w="1650" h="923" extrusionOk="0">
                <a:moveTo>
                  <a:pt x="0" y="0"/>
                </a:moveTo>
                <a:lnTo>
                  <a:pt x="413" y="923"/>
                </a:lnTo>
                <a:lnTo>
                  <a:pt x="1238" y="923"/>
                </a:lnTo>
                <a:lnTo>
                  <a:pt x="1650" y="0"/>
                </a:lnTo>
                <a:lnTo>
                  <a:pt x="0"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1" name="Shape 751"/>
          <p:cNvSpPr/>
          <p:nvPr/>
        </p:nvSpPr>
        <p:spPr>
          <a:xfrm>
            <a:off x="8769" y="242"/>
            <a:ext cx="481" cy="2085"/>
          </a:xfrm>
          <a:custGeom>
            <a:avLst/>
            <a:gdLst/>
            <a:ahLst/>
            <a:cxnLst/>
            <a:rect l="0" t="0" r="0" b="0"/>
            <a:pathLst>
              <a:path w="481" h="2085" extrusionOk="0">
                <a:moveTo>
                  <a:pt x="61" y="2085"/>
                </a:moveTo>
                <a:lnTo>
                  <a:pt x="83" y="2029"/>
                </a:lnTo>
                <a:lnTo>
                  <a:pt x="114" y="1946"/>
                </a:lnTo>
                <a:lnTo>
                  <a:pt x="143" y="1864"/>
                </a:lnTo>
                <a:lnTo>
                  <a:pt x="169" y="1783"/>
                </a:lnTo>
                <a:lnTo>
                  <a:pt x="190" y="1705"/>
                </a:lnTo>
                <a:lnTo>
                  <a:pt x="204" y="1631"/>
                </a:lnTo>
                <a:lnTo>
                  <a:pt x="211" y="1560"/>
                </a:lnTo>
                <a:lnTo>
                  <a:pt x="211" y="1538"/>
                </a:lnTo>
                <a:lnTo>
                  <a:pt x="210" y="1515"/>
                </a:lnTo>
                <a:lnTo>
                  <a:pt x="199" y="1448"/>
                </a:lnTo>
                <a:lnTo>
                  <a:pt x="180" y="1384"/>
                </a:lnTo>
                <a:lnTo>
                  <a:pt x="156" y="1323"/>
                </a:lnTo>
                <a:lnTo>
                  <a:pt x="131" y="1267"/>
                </a:lnTo>
                <a:lnTo>
                  <a:pt x="123" y="1249"/>
                </a:lnTo>
                <a:lnTo>
                  <a:pt x="115" y="1232"/>
                </a:lnTo>
                <a:lnTo>
                  <a:pt x="91" y="1170"/>
                </a:lnTo>
                <a:lnTo>
                  <a:pt x="81" y="1142"/>
                </a:lnTo>
                <a:lnTo>
                  <a:pt x="73" y="1118"/>
                </a:lnTo>
                <a:lnTo>
                  <a:pt x="65" y="1099"/>
                </a:lnTo>
                <a:lnTo>
                  <a:pt x="58" y="1083"/>
                </a:lnTo>
                <a:lnTo>
                  <a:pt x="52" y="1069"/>
                </a:lnTo>
                <a:lnTo>
                  <a:pt x="46" y="1054"/>
                </a:lnTo>
                <a:lnTo>
                  <a:pt x="40" y="1039"/>
                </a:lnTo>
                <a:lnTo>
                  <a:pt x="35" y="1021"/>
                </a:lnTo>
                <a:lnTo>
                  <a:pt x="30" y="1002"/>
                </a:lnTo>
                <a:lnTo>
                  <a:pt x="26" y="983"/>
                </a:lnTo>
                <a:lnTo>
                  <a:pt x="9" y="908"/>
                </a:lnTo>
                <a:lnTo>
                  <a:pt x="1" y="829"/>
                </a:lnTo>
                <a:lnTo>
                  <a:pt x="0" y="808"/>
                </a:lnTo>
                <a:lnTo>
                  <a:pt x="1" y="786"/>
                </a:lnTo>
                <a:lnTo>
                  <a:pt x="1" y="769"/>
                </a:lnTo>
                <a:lnTo>
                  <a:pt x="2" y="752"/>
                </a:lnTo>
                <a:lnTo>
                  <a:pt x="1" y="735"/>
                </a:lnTo>
                <a:lnTo>
                  <a:pt x="1" y="718"/>
                </a:lnTo>
                <a:lnTo>
                  <a:pt x="1" y="700"/>
                </a:lnTo>
                <a:lnTo>
                  <a:pt x="3" y="627"/>
                </a:lnTo>
                <a:lnTo>
                  <a:pt x="17" y="549"/>
                </a:lnTo>
                <a:lnTo>
                  <a:pt x="41" y="487"/>
                </a:lnTo>
                <a:lnTo>
                  <a:pt x="81" y="421"/>
                </a:lnTo>
                <a:lnTo>
                  <a:pt x="133" y="354"/>
                </a:lnTo>
                <a:lnTo>
                  <a:pt x="172" y="308"/>
                </a:lnTo>
                <a:lnTo>
                  <a:pt x="214" y="262"/>
                </a:lnTo>
                <a:lnTo>
                  <a:pt x="259" y="215"/>
                </a:lnTo>
                <a:lnTo>
                  <a:pt x="306" y="168"/>
                </a:lnTo>
                <a:lnTo>
                  <a:pt x="355" y="120"/>
                </a:lnTo>
                <a:lnTo>
                  <a:pt x="405" y="72"/>
                </a:lnTo>
                <a:lnTo>
                  <a:pt x="456" y="24"/>
                </a:lnTo>
                <a:lnTo>
                  <a:pt x="481" y="0"/>
                </a:lnTo>
              </a:path>
            </a:pathLst>
          </a:custGeom>
          <a:no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752" name="Shape 752"/>
          <p:cNvSpPr txBox="1"/>
          <p:nvPr/>
        </p:nvSpPr>
        <p:spPr>
          <a:xfrm>
            <a:off x="2400852" y="799071"/>
            <a:ext cx="1279517"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Hyperlordosis</a:t>
            </a:r>
            <a:endParaRPr sz="1400" b="0" i="0" u="none" strike="noStrike" cap="none">
              <a:solidFill>
                <a:srgbClr val="000000"/>
              </a:solidFill>
              <a:latin typeface="Arial"/>
              <a:ea typeface="Arial"/>
              <a:cs typeface="Arial"/>
              <a:sym typeface="Arial"/>
            </a:endParaRPr>
          </a:p>
        </p:txBody>
      </p:sp>
      <p:sp>
        <p:nvSpPr>
          <p:cNvPr id="753" name="Shape 753"/>
          <p:cNvSpPr txBox="1"/>
          <p:nvPr/>
        </p:nvSpPr>
        <p:spPr>
          <a:xfrm>
            <a:off x="2095500" y="3589375"/>
            <a:ext cx="144780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Hypolordosis</a:t>
            </a:r>
            <a:endParaRPr sz="1400" b="0" i="0" u="none" strike="noStrike" cap="none">
              <a:solidFill>
                <a:srgbClr val="000000"/>
              </a:solidFill>
              <a:latin typeface="Arial"/>
              <a:ea typeface="Arial"/>
              <a:cs typeface="Arial"/>
              <a:sym typeface="Arial"/>
            </a:endParaRPr>
          </a:p>
        </p:txBody>
      </p:sp>
      <p:sp>
        <p:nvSpPr>
          <p:cNvPr id="754" name="Shape 754"/>
          <p:cNvSpPr txBox="1"/>
          <p:nvPr/>
        </p:nvSpPr>
        <p:spPr>
          <a:xfrm>
            <a:off x="7981950" y="799070"/>
            <a:ext cx="2209800"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Hyperkyphosis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Shape 759"/>
        <p:cNvGrpSpPr/>
        <p:nvPr/>
      </p:nvGrpSpPr>
      <p:grpSpPr>
        <a:xfrm>
          <a:off x="0" y="0"/>
          <a:ext cx="0" cy="0"/>
          <a:chOff x="0" y="0"/>
          <a:chExt cx="0" cy="0"/>
        </a:xfrm>
      </p:grpSpPr>
      <p:sp>
        <p:nvSpPr>
          <p:cNvPr id="760" name="Shape 760"/>
          <p:cNvSpPr txBox="1"/>
          <p:nvPr/>
        </p:nvSpPr>
        <p:spPr>
          <a:xfrm>
            <a:off x="645075" y="473050"/>
            <a:ext cx="11160000" cy="5956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Stretching allows us to increase the length of the muscle to improve movement patterns, or to relax the muscle and alleviate tension after training.</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Stretching is a very important tool as it allows trainers to improve the ability of each individual to complete daily tasks with less pain and difficulty, as well as perform well in sport.</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All stretching of the muscle is a product of the length that the brain determines the muscle to be at during either rest, or movement.</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Hypertonic </a:t>
            </a:r>
            <a:r>
              <a:rPr lang="en-US" sz="2500" b="0" i="0" u="none" strike="noStrike" cap="none">
                <a:solidFill>
                  <a:schemeClr val="dk1"/>
                </a:solidFill>
                <a:latin typeface="Arial"/>
                <a:ea typeface="Arial"/>
                <a:cs typeface="Arial"/>
                <a:sym typeface="Arial"/>
              </a:rPr>
              <a:t>- a hypertonic muscle is limited in its ability to contract and lengthen properly, causing inefficient movements and joint stress</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Stretch Reflex</a:t>
            </a:r>
            <a:r>
              <a:rPr lang="en-US" sz="2500" b="0" i="0" u="none" strike="noStrike" cap="none">
                <a:solidFill>
                  <a:schemeClr val="dk1"/>
                </a:solidFill>
                <a:latin typeface="Arial"/>
                <a:ea typeface="Arial"/>
                <a:cs typeface="Arial"/>
                <a:sym typeface="Arial"/>
              </a:rPr>
              <a:t> - the neurological process with which the body reacts to a sudden change in the length of a muscle </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Shape 766"/>
          <p:cNvSpPr txBox="1"/>
          <p:nvPr/>
        </p:nvSpPr>
        <p:spPr>
          <a:xfrm>
            <a:off x="398950" y="291300"/>
            <a:ext cx="11237400" cy="6481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Autogenic Inhibition</a:t>
            </a:r>
            <a:r>
              <a:rPr lang="en-US" sz="2500" b="0" i="0" u="none" strike="noStrike" cap="none">
                <a:solidFill>
                  <a:srgbClr val="000000"/>
                </a:solidFill>
                <a:latin typeface="Arial"/>
                <a:ea typeface="Arial"/>
                <a:cs typeface="Arial"/>
                <a:sym typeface="Arial"/>
              </a:rPr>
              <a:t> - the neurological process whereby proprioceptors (golgi tendon organs), located at the musculotendinous junction, detect an increase in tension in that muscle; when a specific amount of tension is detected the muscle is then inhibited in the spinal cord preventing it from contracting. As a result the muscle relaxes.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Reciprocal Inhibition</a:t>
            </a:r>
            <a:r>
              <a:rPr lang="en-US" sz="2500" b="0" i="0" u="none" strike="noStrike" cap="none">
                <a:solidFill>
                  <a:srgbClr val="000000"/>
                </a:solidFill>
                <a:latin typeface="Arial"/>
                <a:ea typeface="Arial"/>
                <a:cs typeface="Arial"/>
                <a:sym typeface="Arial"/>
              </a:rPr>
              <a:t> - the process by which the contraction of an agonist muscle neurologically inhibits the contraction of the antagonist muscle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Our bodies are designed to mov at the joint. Being said, each one of the body’s joints has a given range of motion that is based upon the material and shape of the joint surface, and the muscles that connect to those joints. Limited ranges of motion occur due to tight muscle. Problems arise when shortened muscles affect the joint’s ability to function during exercise, leading to faulty movement patterns.These problems lead to performance at a less-than-optimal level as performance, as well as possibly increased risk of injury</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Shape 772"/>
          <p:cNvSpPr txBox="1"/>
          <p:nvPr/>
        </p:nvSpPr>
        <p:spPr>
          <a:xfrm>
            <a:off x="472500" y="972800"/>
            <a:ext cx="11247000" cy="4669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Instances occur when decreased ranges of motion are beneficial in situations where excessive lengthening can decrease performance such as a sprinters and their trunk musculature.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Everyone has seen people stretch before an activity. Muscle injury (strain/tear) rarely occurs in the end ranges of movement, discrediting the notion that it prevents injury.</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Scientific evidence demonstrates that static stretching of muscle decreases isometric and dynamic muscle strengths at different velocities. Isometric strength is important for stability during complex movement. Dynamic strength has obvious importance when it comes to actual movement</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Shape 777"/>
        <p:cNvGrpSpPr/>
        <p:nvPr/>
      </p:nvGrpSpPr>
      <p:grpSpPr>
        <a:xfrm>
          <a:off x="0" y="0"/>
          <a:ext cx="0" cy="0"/>
          <a:chOff x="0" y="0"/>
          <a:chExt cx="0" cy="0"/>
        </a:xfrm>
      </p:grpSpPr>
      <p:sp>
        <p:nvSpPr>
          <p:cNvPr id="778" name="Shape 778"/>
          <p:cNvSpPr txBox="1"/>
          <p:nvPr/>
        </p:nvSpPr>
        <p:spPr>
          <a:xfrm>
            <a:off x="370650" y="305800"/>
            <a:ext cx="11376600" cy="6096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Our muscles stretch because of two factors. Muscle &amp; tendon allow muscles to lengthen. Neural responses elicited from activities determine a muscles length - in other words, we are what we do. When static stretching these two facrtors can have a negative effect on exercise due to neuromuscular. Prolonged stretching can make the muscle and tendon overly compliant. It is important to have plenty of stiffness to develop force in a muscle. This allows for better use of stored, elastic energy in the muscle and tendon and ensures that everything lines up properly at the level of muscle fibers.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It is acceptable for static stretching after each workout or on recovery days. Static stretching has benefits to exercise in that it can be used to relax hypertonic muscles to help underperforming muscles better activate.</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Shape 784"/>
          <p:cNvSpPr txBox="1"/>
          <p:nvPr/>
        </p:nvSpPr>
        <p:spPr>
          <a:xfrm>
            <a:off x="648575" y="454025"/>
            <a:ext cx="10932000" cy="5781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There are three neuromuscular components to stretching. The stretch reflex, or stretch cycle/shortening cycle, autogenic inhibition, and reciprocal inhibition. </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Stretch/shortening cycle (SSC): The elastic energy that is generated and</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stored to produce greater force production. It is caused by a rapid</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elongation and contraction of a muscle, sensed by the muscle spindle.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Autogenic inhibition: When a muscle is activated and then stretched</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with the effect being that the muscle is lengthened.</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Reciprocal inhibition: When an opposing muscle is activated and causes</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opposing muscle to relax and lengthen.</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Shape 789"/>
        <p:cNvGrpSpPr/>
        <p:nvPr/>
      </p:nvGrpSpPr>
      <p:grpSpPr>
        <a:xfrm>
          <a:off x="0" y="0"/>
          <a:ext cx="0" cy="0"/>
          <a:chOff x="0" y="0"/>
          <a:chExt cx="0" cy="0"/>
        </a:xfrm>
      </p:grpSpPr>
      <p:sp>
        <p:nvSpPr>
          <p:cNvPr id="790" name="Shape 790"/>
          <p:cNvSpPr txBox="1"/>
          <p:nvPr/>
        </p:nvSpPr>
        <p:spPr>
          <a:xfrm>
            <a:off x="426225" y="565200"/>
            <a:ext cx="11450700" cy="583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Stretch receptors (muscle spindles) are located within the sarcomere, or muscle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cell. These receptors are used to help the brain determine the muscle’s activity by monitoring length and tension. They are helpful in creating a rebound effect in sports (as in a countermovement jump), as well as protecting the muscle and tendon from injury.</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Autogenic inhibition occurs when a large amount of tension is applied to a muscle for a prolonged period of time; such as when static stretching a muscle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negative effects that reciprocal inhibition may pose to the body are they contribute to muscle imbalances; if an agonist muscle is hypertonic(overactive), its antagonist muscle will be inhibited causing lengthening and a decrease in functional control.</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pic>
        <p:nvPicPr>
          <p:cNvPr id="150" name="Shape 150"/>
          <p:cNvPicPr preferRelativeResize="0"/>
          <p:nvPr/>
        </p:nvPicPr>
        <p:blipFill rotWithShape="1">
          <a:blip r:embed="rId3">
            <a:alphaModFix/>
          </a:blip>
          <a:srcRect/>
          <a:stretch/>
        </p:blipFill>
        <p:spPr>
          <a:xfrm>
            <a:off x="6884624" y="716332"/>
            <a:ext cx="2293757" cy="5859832"/>
          </a:xfrm>
          <a:prstGeom prst="rect">
            <a:avLst/>
          </a:prstGeom>
          <a:noFill/>
          <a:ln>
            <a:noFill/>
          </a:ln>
        </p:spPr>
      </p:pic>
      <p:pic>
        <p:nvPicPr>
          <p:cNvPr id="151" name="Shape 151"/>
          <p:cNvPicPr preferRelativeResize="0"/>
          <p:nvPr/>
        </p:nvPicPr>
        <p:blipFill rotWithShape="1">
          <a:blip r:embed="rId4">
            <a:alphaModFix/>
          </a:blip>
          <a:srcRect/>
          <a:stretch/>
        </p:blipFill>
        <p:spPr>
          <a:xfrm>
            <a:off x="3680410" y="634261"/>
            <a:ext cx="2327385" cy="6049354"/>
          </a:xfrm>
          <a:prstGeom prst="rect">
            <a:avLst/>
          </a:prstGeom>
          <a:noFill/>
          <a:ln>
            <a:noFill/>
          </a:ln>
        </p:spPr>
      </p:pic>
      <p:sp>
        <p:nvSpPr>
          <p:cNvPr id="152" name="Shape 152"/>
          <p:cNvSpPr/>
          <p:nvPr/>
        </p:nvSpPr>
        <p:spPr>
          <a:xfrm>
            <a:off x="3633923" y="107721"/>
            <a:ext cx="4867038" cy="56938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1D1C1C"/>
              </a:buClr>
              <a:buSzPts val="2100"/>
              <a:buFont typeface="Calibri"/>
              <a:buNone/>
            </a:pPr>
            <a:r>
              <a:rPr lang="en-US" sz="2100" b="1" i="0" u="none" strike="noStrike" cap="none">
                <a:solidFill>
                  <a:srgbClr val="1D1C1C"/>
                </a:solidFill>
                <a:latin typeface="Calibri"/>
                <a:ea typeface="Calibri"/>
                <a:cs typeface="Calibri"/>
                <a:sym typeface="Calibri"/>
              </a:rPr>
              <a:t>THE MUSCULAR SYSTEM</a:t>
            </a:r>
            <a:endParaRPr sz="9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5B5B5B"/>
              </a:buClr>
              <a:buSzPts val="1000"/>
              <a:buFont typeface="Calibri"/>
              <a:buNone/>
            </a:pPr>
            <a:r>
              <a:rPr lang="en-US" sz="1000" b="0" i="0" u="none" strike="noStrike" cap="none">
                <a:solidFill>
                  <a:srgbClr val="5B5B5B"/>
                </a:solidFill>
                <a:latin typeface="Calibri"/>
                <a:ea typeface="Calibri"/>
                <a:cs typeface="Calibri"/>
                <a:sym typeface="Calibri"/>
              </a:rPr>
              <a:t>Anterio</a:t>
            </a:r>
            <a:r>
              <a:rPr lang="en-US" sz="1000" b="0" i="0" u="none" strike="noStrike" cap="none">
                <a:solidFill>
                  <a:srgbClr val="2B2B2B"/>
                </a:solidFill>
                <a:latin typeface="Calibri"/>
                <a:ea typeface="Calibri"/>
                <a:cs typeface="Calibri"/>
                <a:sym typeface="Calibri"/>
              </a:rPr>
              <a:t>r </a:t>
            </a:r>
            <a:r>
              <a:rPr lang="en-US" sz="1000" b="0" i="0" u="none" strike="noStrike" cap="none">
                <a:solidFill>
                  <a:srgbClr val="5B5B5B"/>
                </a:solidFill>
                <a:latin typeface="Calibri"/>
                <a:ea typeface="Calibri"/>
                <a:cs typeface="Calibri"/>
                <a:sym typeface="Calibri"/>
              </a:rPr>
              <a:t>View	Posterior View</a:t>
            </a:r>
            <a:endParaRPr sz="1000" b="0" i="0" u="none" strike="noStrike" cap="none">
              <a:solidFill>
                <a:schemeClr val="dk1"/>
              </a:solidFill>
              <a:latin typeface="Arial"/>
              <a:ea typeface="Arial"/>
              <a:cs typeface="Arial"/>
              <a:sym typeface="Arial"/>
            </a:endParaRPr>
          </a:p>
        </p:txBody>
      </p:sp>
      <p:sp>
        <p:nvSpPr>
          <p:cNvPr id="153" name="Shape 153"/>
          <p:cNvSpPr/>
          <p:nvPr/>
        </p:nvSpPr>
        <p:spPr>
          <a:xfrm>
            <a:off x="539750" y="6753225"/>
            <a:ext cx="12192000" cy="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Shape 795"/>
        <p:cNvGrpSpPr/>
        <p:nvPr/>
      </p:nvGrpSpPr>
      <p:grpSpPr>
        <a:xfrm>
          <a:off x="0" y="0"/>
          <a:ext cx="0" cy="0"/>
          <a:chOff x="0" y="0"/>
          <a:chExt cx="0" cy="0"/>
        </a:xfrm>
      </p:grpSpPr>
      <p:sp>
        <p:nvSpPr>
          <p:cNvPr id="796" name="Shape 796"/>
          <p:cNvSpPr txBox="1"/>
          <p:nvPr/>
        </p:nvSpPr>
        <p:spPr>
          <a:xfrm>
            <a:off x="518875" y="583725"/>
            <a:ext cx="11172900" cy="5799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Static Stretching</a:t>
            </a:r>
            <a:r>
              <a:rPr lang="en-US" sz="2500" b="0" i="0" u="none" strike="noStrike" cap="none">
                <a:solidFill>
                  <a:srgbClr val="000000"/>
                </a:solidFill>
                <a:latin typeface="Arial"/>
                <a:ea typeface="Arial"/>
                <a:cs typeface="Arial"/>
                <a:sym typeface="Arial"/>
              </a:rPr>
              <a:t> - slow stretching that involved holding the end point of tension for 20-30 seconds and targets the passive elastic component of the muscle; examples include the hip lunge and standing hamstring stretch</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Passive Stretching</a:t>
            </a:r>
            <a:r>
              <a:rPr lang="en-US" sz="2500" b="0" i="0" u="none" strike="noStrike" cap="none">
                <a:solidFill>
                  <a:srgbClr val="000000"/>
                </a:solidFill>
                <a:latin typeface="Arial"/>
                <a:ea typeface="Arial"/>
                <a:cs typeface="Arial"/>
                <a:sym typeface="Arial"/>
              </a:rPr>
              <a:t> - achieved by having an external force, such as a partner’s push, wall, or use of the floor or machine, applied in order to attain and hold the end position.</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Active Stretching</a:t>
            </a:r>
            <a:r>
              <a:rPr lang="en-US" sz="2500" b="0" i="0" u="none" strike="noStrike" cap="none">
                <a:solidFill>
                  <a:srgbClr val="000000"/>
                </a:solidFill>
                <a:latin typeface="Arial"/>
                <a:ea typeface="Arial"/>
                <a:cs typeface="Arial"/>
                <a:sym typeface="Arial"/>
              </a:rPr>
              <a:t> - uses agonist muscle contraction in order to stretch antagonist muscles; this type of stretching uses the principle of reciprocal inhibition. </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Dynamic Stretching</a:t>
            </a:r>
            <a:r>
              <a:rPr lang="en-US" sz="2500" b="0" i="0" u="none" strike="noStrike" cap="none">
                <a:solidFill>
                  <a:srgbClr val="000000"/>
                </a:solidFill>
                <a:latin typeface="Arial"/>
                <a:ea typeface="Arial"/>
                <a:cs typeface="Arial"/>
                <a:sym typeface="Arial"/>
              </a:rPr>
              <a:t> - uses active contraction of the anagonist muscle (creating motion) in order to produce a stretch to the agonist muscle</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Shape 801"/>
        <p:cNvGrpSpPr/>
        <p:nvPr/>
      </p:nvGrpSpPr>
      <p:grpSpPr>
        <a:xfrm>
          <a:off x="0" y="0"/>
          <a:ext cx="0" cy="0"/>
          <a:chOff x="0" y="0"/>
          <a:chExt cx="0" cy="0"/>
        </a:xfrm>
      </p:grpSpPr>
      <p:sp>
        <p:nvSpPr>
          <p:cNvPr id="802" name="Shape 802"/>
          <p:cNvSpPr txBox="1"/>
          <p:nvPr/>
        </p:nvSpPr>
        <p:spPr>
          <a:xfrm>
            <a:off x="648575" y="472550"/>
            <a:ext cx="10950600" cy="5836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Ballistic Stretching</a:t>
            </a:r>
            <a:r>
              <a:rPr lang="en-US" sz="2500" b="0" i="0" u="none" strike="noStrike" cap="none">
                <a:solidFill>
                  <a:srgbClr val="000000"/>
                </a:solidFill>
                <a:latin typeface="Arial"/>
                <a:ea typeface="Arial"/>
                <a:cs typeface="Arial"/>
                <a:sym typeface="Arial"/>
              </a:rPr>
              <a:t> - involved active motion through a joint and creating a bouncing motion at the end of the stretched tissue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Many studies have been published examining dynamic stretching in athletes. It has been found that dynamic stretching uses an </a:t>
            </a:r>
            <a:r>
              <a:rPr lang="en-US" sz="2500" b="1" i="0" u="none" strike="noStrike" cap="none">
                <a:solidFill>
                  <a:schemeClr val="dk1"/>
                </a:solidFill>
                <a:latin typeface="Arial"/>
                <a:ea typeface="Arial"/>
                <a:cs typeface="Arial"/>
                <a:sym typeface="Arial"/>
              </a:rPr>
              <a:t>active contraction </a:t>
            </a:r>
            <a:r>
              <a:rPr lang="en-US" sz="2500" b="0" i="0" u="none" strike="noStrike" cap="none">
                <a:solidFill>
                  <a:schemeClr val="dk1"/>
                </a:solidFill>
                <a:latin typeface="Arial"/>
                <a:ea typeface="Arial"/>
                <a:cs typeface="Arial"/>
                <a:sym typeface="Arial"/>
              </a:rPr>
              <a:t>of the </a:t>
            </a:r>
            <a:r>
              <a:rPr lang="en-US" sz="2500" b="1" i="0" u="none" strike="noStrike" cap="none">
                <a:solidFill>
                  <a:schemeClr val="dk1"/>
                </a:solidFill>
                <a:latin typeface="Arial"/>
                <a:ea typeface="Arial"/>
                <a:cs typeface="Arial"/>
                <a:sym typeface="Arial"/>
              </a:rPr>
              <a:t>antagonist muscle </a:t>
            </a:r>
            <a:r>
              <a:rPr lang="en-US" sz="2500" b="0" i="0" u="none" strike="noStrike" cap="none">
                <a:solidFill>
                  <a:schemeClr val="dk1"/>
                </a:solidFill>
                <a:latin typeface="Arial"/>
                <a:ea typeface="Arial"/>
                <a:cs typeface="Arial"/>
                <a:sym typeface="Arial"/>
              </a:rPr>
              <a:t>to stretch the </a:t>
            </a:r>
            <a:r>
              <a:rPr lang="en-US" sz="2500" b="1" i="0" u="none" strike="noStrike" cap="none">
                <a:solidFill>
                  <a:schemeClr val="dk1"/>
                </a:solidFill>
                <a:latin typeface="Arial"/>
                <a:ea typeface="Arial"/>
                <a:cs typeface="Arial"/>
                <a:sym typeface="Arial"/>
              </a:rPr>
              <a:t>agonist muscle</a:t>
            </a:r>
            <a:r>
              <a:rPr lang="en-US" sz="2500" b="0" i="0" u="none" strike="noStrike" cap="none">
                <a:solidFill>
                  <a:schemeClr val="dk1"/>
                </a:solidFill>
                <a:latin typeface="Arial"/>
                <a:ea typeface="Arial"/>
                <a:cs typeface="Arial"/>
                <a:sym typeface="Arial"/>
              </a:rPr>
              <a:t>. This method can be used as a warm up to increase muscle </a:t>
            </a:r>
            <a:r>
              <a:rPr lang="en-US" sz="2500" b="1" i="0" u="none" strike="noStrike" cap="none">
                <a:solidFill>
                  <a:schemeClr val="dk1"/>
                </a:solidFill>
                <a:latin typeface="Arial"/>
                <a:ea typeface="Arial"/>
                <a:cs typeface="Arial"/>
                <a:sym typeface="Arial"/>
              </a:rPr>
              <a:t>temperature </a:t>
            </a:r>
            <a:r>
              <a:rPr lang="en-US" sz="2500" b="0" i="0" u="none" strike="noStrike" cap="none">
                <a:solidFill>
                  <a:schemeClr val="dk1"/>
                </a:solidFill>
                <a:latin typeface="Arial"/>
                <a:ea typeface="Arial"/>
                <a:cs typeface="Arial"/>
                <a:sym typeface="Arial"/>
              </a:rPr>
              <a:t>and lower viscosity between muscles.</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Of the recently published studies, researchers found that subjects performed better and were able to generate more force by using a dynamic stretching protocol. Dynamic stretching uses </a:t>
            </a:r>
            <a:r>
              <a:rPr lang="en-US" sz="2500" b="1" i="0" u="none" strike="noStrike" cap="none">
                <a:solidFill>
                  <a:schemeClr val="dk1"/>
                </a:solidFill>
                <a:latin typeface="Arial"/>
                <a:ea typeface="Arial"/>
                <a:cs typeface="Arial"/>
                <a:sym typeface="Arial"/>
              </a:rPr>
              <a:t>rhythmic contraction</a:t>
            </a:r>
            <a:r>
              <a:rPr lang="en-US" sz="2500" b="0" i="0" u="none" strike="noStrike" cap="none">
                <a:solidFill>
                  <a:schemeClr val="dk1"/>
                </a:solidFill>
                <a:latin typeface="Arial"/>
                <a:ea typeface="Arial"/>
                <a:cs typeface="Arial"/>
                <a:sym typeface="Arial"/>
              </a:rPr>
              <a:t> of the </a:t>
            </a:r>
            <a:r>
              <a:rPr lang="en-US" sz="2500" b="1" i="0" u="none" strike="noStrike" cap="none">
                <a:solidFill>
                  <a:schemeClr val="dk1"/>
                </a:solidFill>
                <a:latin typeface="Arial"/>
                <a:ea typeface="Arial"/>
                <a:cs typeface="Arial"/>
                <a:sym typeface="Arial"/>
              </a:rPr>
              <a:t>antagonist </a:t>
            </a:r>
            <a:r>
              <a:rPr lang="en-US" sz="2500" b="0" i="0" u="none" strike="noStrike" cap="none">
                <a:solidFill>
                  <a:schemeClr val="dk1"/>
                </a:solidFill>
                <a:latin typeface="Arial"/>
                <a:ea typeface="Arial"/>
                <a:cs typeface="Arial"/>
                <a:sym typeface="Arial"/>
              </a:rPr>
              <a:t>(creating motion) in order to produce a stretch to the </a:t>
            </a:r>
            <a:r>
              <a:rPr lang="en-US" sz="2500" b="1" i="0" u="none" strike="noStrike" cap="none">
                <a:solidFill>
                  <a:schemeClr val="dk1"/>
                </a:solidFill>
                <a:latin typeface="Arial"/>
                <a:ea typeface="Arial"/>
                <a:cs typeface="Arial"/>
                <a:sym typeface="Arial"/>
              </a:rPr>
              <a:t>muscle</a:t>
            </a:r>
            <a:r>
              <a:rPr lang="en-US" sz="2500" b="0" i="0" u="none" strike="noStrike" cap="none">
                <a:solidFill>
                  <a:schemeClr val="dk1"/>
                </a:solidFill>
                <a:latin typeface="Arial"/>
                <a:ea typeface="Arial"/>
                <a:cs typeface="Arial"/>
                <a:sym typeface="Arial"/>
              </a:rPr>
              <a:t>.</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Shape 807"/>
        <p:cNvGrpSpPr/>
        <p:nvPr/>
      </p:nvGrpSpPr>
      <p:grpSpPr>
        <a:xfrm>
          <a:off x="0" y="0"/>
          <a:ext cx="0" cy="0"/>
          <a:chOff x="0" y="0"/>
          <a:chExt cx="0" cy="0"/>
        </a:xfrm>
      </p:grpSpPr>
      <p:sp>
        <p:nvSpPr>
          <p:cNvPr id="808" name="Shape 808"/>
          <p:cNvSpPr txBox="1"/>
          <p:nvPr/>
        </p:nvSpPr>
        <p:spPr>
          <a:xfrm>
            <a:off x="537400" y="491075"/>
            <a:ext cx="11117400" cy="5188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Ballistic stretching is associated with injury and is only recommended</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under careful guidance of a professional. Repeatedly forcing a joint or soft</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tissue through its end range could cause irreversible laxity and instability</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in the non-contractile tissues of the joint. Ballistic stretching could also</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activate the stretch reflex, which would in turn cause the target muscle to</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respond by contracting or tightening.</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1" i="0" u="none" strike="noStrike" cap="none">
                <a:solidFill>
                  <a:schemeClr val="dk1"/>
                </a:solidFill>
                <a:latin typeface="Arial"/>
                <a:ea typeface="Arial"/>
                <a:cs typeface="Arial"/>
                <a:sym typeface="Arial"/>
              </a:rPr>
              <a:t>PNF Stretching</a:t>
            </a:r>
            <a:r>
              <a:rPr lang="en-US" sz="2500" b="0" i="0" u="none" strike="noStrike" cap="none">
                <a:solidFill>
                  <a:schemeClr val="dk1"/>
                </a:solidFill>
                <a:latin typeface="Arial"/>
                <a:ea typeface="Arial"/>
                <a:cs typeface="Arial"/>
                <a:sym typeface="Arial"/>
              </a:rPr>
              <a:t> - PNF (proprioceptie neuromuscular facilitation) stretching includes four different types of stretching techniques that combine muscle contraction and relaxation in order to relax an overactive muscle and/or enhance the flexibility of a shortened muscle.</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Shape 814"/>
          <p:cNvSpPr txBox="1"/>
          <p:nvPr/>
        </p:nvSpPr>
        <p:spPr>
          <a:xfrm>
            <a:off x="463275" y="509600"/>
            <a:ext cx="11321100" cy="5818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 trainer would use a PNF stretch for the following: 1) Target muscle is placed in midposition 2) Patient contracts isometrically for 10 seconds using maximum strength 3) Relaxation phase, client is instructed to relax as trainer stretches the muscle 4) Stretch phase, muscle is held at new barrier for 10 seconds 5) Repeat at new barrier</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PIR Stretching involves initially bringing the muscle to resistance followed by 10-20%. Isometric muscle contraction by the client.</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Reciprocal inhibition is the neurological mechanism PIR uses with agonist contraction.</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Studies have suggested that actively stretching allows the client to feel as if they have more control, and as a result are more willing to extend their tissues into greater range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Shape 819"/>
        <p:cNvGrpSpPr/>
        <p:nvPr/>
      </p:nvGrpSpPr>
      <p:grpSpPr>
        <a:xfrm>
          <a:off x="0" y="0"/>
          <a:ext cx="0" cy="0"/>
          <a:chOff x="0" y="0"/>
          <a:chExt cx="0" cy="0"/>
        </a:xfrm>
      </p:grpSpPr>
      <p:sp>
        <p:nvSpPr>
          <p:cNvPr id="820" name="Shape 820"/>
          <p:cNvSpPr txBox="1"/>
          <p:nvPr/>
        </p:nvSpPr>
        <p:spPr>
          <a:xfrm>
            <a:off x="463275" y="454000"/>
            <a:ext cx="11265600" cy="6059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Minor strains are usually the result of either an over-stretch or rapid contraction. Muscle imbalances caused by overactive or </a:t>
            </a:r>
            <a:r>
              <a:rPr lang="en-US" sz="2500" b="1" i="0" u="none" strike="noStrike" cap="none">
                <a:solidFill>
                  <a:srgbClr val="000000"/>
                </a:solidFill>
                <a:latin typeface="Arial"/>
                <a:ea typeface="Arial"/>
                <a:cs typeface="Arial"/>
                <a:sym typeface="Arial"/>
              </a:rPr>
              <a:t>hypertonic </a:t>
            </a:r>
            <a:r>
              <a:rPr lang="en-US" sz="2500" b="0" i="0" u="none" strike="noStrike" cap="none">
                <a:solidFill>
                  <a:srgbClr val="000000"/>
                </a:solidFill>
                <a:latin typeface="Arial"/>
                <a:ea typeface="Arial"/>
                <a:cs typeface="Arial"/>
                <a:sym typeface="Arial"/>
              </a:rPr>
              <a:t>muscles, lead to strain. The muscles become overworked since the antagonist is under performing due to the body’s response of </a:t>
            </a:r>
            <a:r>
              <a:rPr lang="en-US" sz="2500" b="1" i="0" u="none" strike="noStrike" cap="none">
                <a:solidFill>
                  <a:srgbClr val="000000"/>
                </a:solidFill>
                <a:latin typeface="Arial"/>
                <a:ea typeface="Arial"/>
                <a:cs typeface="Arial"/>
                <a:sym typeface="Arial"/>
              </a:rPr>
              <a:t>reciprocal </a:t>
            </a:r>
            <a:r>
              <a:rPr lang="en-US" sz="2500" b="0" i="0" u="none" strike="noStrike" cap="none">
                <a:solidFill>
                  <a:srgbClr val="000000"/>
                </a:solidFill>
                <a:latin typeface="Arial"/>
                <a:ea typeface="Arial"/>
                <a:cs typeface="Arial"/>
                <a:sym typeface="Arial"/>
              </a:rPr>
              <a:t>inhibition. </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In actuality, cramps have been found to be primarily a neurological activity in which the </a:t>
            </a:r>
            <a:r>
              <a:rPr lang="en-US" sz="2500" b="1" i="0" u="none" strike="noStrike" cap="none">
                <a:solidFill>
                  <a:srgbClr val="000000"/>
                </a:solidFill>
                <a:latin typeface="Arial"/>
                <a:ea typeface="Arial"/>
                <a:cs typeface="Arial"/>
                <a:sym typeface="Arial"/>
              </a:rPr>
              <a:t>motor neuron</a:t>
            </a:r>
            <a:r>
              <a:rPr lang="en-US" sz="2500" b="0" i="0" u="none" strike="noStrike" cap="none">
                <a:solidFill>
                  <a:srgbClr val="000000"/>
                </a:solidFill>
                <a:latin typeface="Arial"/>
                <a:ea typeface="Arial"/>
                <a:cs typeface="Arial"/>
                <a:sym typeface="Arial"/>
              </a:rPr>
              <a:t> that controls a muscle fiber fires at a high frequency which causes an </a:t>
            </a:r>
            <a:r>
              <a:rPr lang="en-US" sz="2500" b="1" i="0" u="none" strike="noStrike" cap="none">
                <a:solidFill>
                  <a:srgbClr val="000000"/>
                </a:solidFill>
                <a:latin typeface="Arial"/>
                <a:ea typeface="Arial"/>
                <a:cs typeface="Arial"/>
                <a:sym typeface="Arial"/>
              </a:rPr>
              <a:t>involuntary contraction.</a:t>
            </a:r>
            <a:endParaRPr sz="25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Dehydration is one of the most common reasons for muscle cramping. Always have consideration for client’s water intake prior to training. Other causes of muscle cramps include heavy exercise, pregnancy, hypothyroidism, depleted magnesium or calcium stores, or other metabolic abnormalities, alcohol consumption, kidney failure leading to uremia, medications, muscle fatigue</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Shape 825"/>
        <p:cNvGrpSpPr/>
        <p:nvPr/>
      </p:nvGrpSpPr>
      <p:grpSpPr>
        <a:xfrm>
          <a:off x="0" y="0"/>
          <a:ext cx="0" cy="0"/>
          <a:chOff x="0" y="0"/>
          <a:chExt cx="0" cy="0"/>
        </a:xfrm>
      </p:grpSpPr>
      <p:sp>
        <p:nvSpPr>
          <p:cNvPr id="826" name="Shape 826"/>
          <p:cNvSpPr txBox="1"/>
          <p:nvPr/>
        </p:nvSpPr>
        <p:spPr>
          <a:xfrm>
            <a:off x="460525" y="610600"/>
            <a:ext cx="11046900" cy="556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Fasciculations are single, involuntary firing of motor neurons that will cause brief twitches in the muscle fibers that they innervate. These twitches usually are low in intensity and will usually not produce motion at the joint.</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Most fasciculations are benign and do not indicate pathology.</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Minor fasciculations can be the product of stress however, more serious fasciculations have underlying causes. Motor neuron disease or denervation due to radiculopathy, that are usually accompanied by weakness and atrophy of the affected muscle group.</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Shape 831"/>
        <p:cNvGrpSpPr/>
        <p:nvPr/>
      </p:nvGrpSpPr>
      <p:grpSpPr>
        <a:xfrm>
          <a:off x="0" y="0"/>
          <a:ext cx="0" cy="0"/>
          <a:chOff x="0" y="0"/>
          <a:chExt cx="0" cy="0"/>
        </a:xfrm>
      </p:grpSpPr>
      <p:sp>
        <p:nvSpPr>
          <p:cNvPr id="832" name="Shape 832"/>
          <p:cNvSpPr txBox="1"/>
          <p:nvPr/>
        </p:nvSpPr>
        <p:spPr>
          <a:xfrm>
            <a:off x="660725" y="630625"/>
            <a:ext cx="11050800" cy="564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Dynamic</a:t>
            </a:r>
            <a:r>
              <a:rPr lang="en-US" sz="2500" b="0" i="0" u="none" strike="noStrike" cap="none">
                <a:solidFill>
                  <a:srgbClr val="000000"/>
                </a:solidFill>
                <a:latin typeface="Arial"/>
                <a:ea typeface="Arial"/>
                <a:cs typeface="Arial"/>
                <a:sym typeface="Arial"/>
              </a:rPr>
              <a:t>: </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high knee</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butt kicker</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carioca</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power skip</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bounding</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Static</a:t>
            </a:r>
            <a:r>
              <a:rPr lang="en-US" sz="2500" b="0" i="0" u="none" strike="noStrike" cap="none">
                <a:solidFill>
                  <a:srgbClr val="000000"/>
                </a:solidFill>
                <a:latin typeface="Arial"/>
                <a:ea typeface="Arial"/>
                <a:cs typeface="Arial"/>
                <a:sym typeface="Arial"/>
              </a:rPr>
              <a:t>:</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quad stretch</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toe touch</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leg cross-over</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adductor stretch</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Shape 837"/>
        <p:cNvGrpSpPr/>
        <p:nvPr/>
      </p:nvGrpSpPr>
      <p:grpSpPr>
        <a:xfrm>
          <a:off x="0" y="0"/>
          <a:ext cx="0" cy="0"/>
          <a:chOff x="0" y="0"/>
          <a:chExt cx="0" cy="0"/>
        </a:xfrm>
      </p:grpSpPr>
      <p:sp>
        <p:nvSpPr>
          <p:cNvPr id="838" name="Shape 838"/>
          <p:cNvSpPr txBox="1"/>
          <p:nvPr/>
        </p:nvSpPr>
        <p:spPr>
          <a:xfrm>
            <a:off x="520575" y="370375"/>
            <a:ext cx="11211000" cy="582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Core training the creation of stability on one’s trunk through exercise protocol that creates strong stabilizing muscles of the spine and pelvis. Core training is vital as it allows for injury prevention, force transfer, and increased range of joint motion. Abdominals, erectors, latissimus dorsi, gluteal group are all muscles that comprise the core.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core is where most of the body’s power is derived. It provides the foundation for all movements of the arms and legs. Consider the core similar to the frame of a car. It needs to be strong and stable so that energy can be directly transferred to the wheels for movement. The muscles of the core need to work together, or </a:t>
            </a:r>
            <a:r>
              <a:rPr lang="en-US" sz="2500" b="1" i="0" u="none" strike="noStrike" cap="none">
                <a:solidFill>
                  <a:schemeClr val="dk1"/>
                </a:solidFill>
                <a:latin typeface="Arial"/>
                <a:ea typeface="Arial"/>
                <a:cs typeface="Arial"/>
                <a:sym typeface="Arial"/>
              </a:rPr>
              <a:t>synergistically </a:t>
            </a:r>
            <a:r>
              <a:rPr lang="en-US" sz="2500" b="0" i="0" u="none" strike="noStrike" cap="none">
                <a:solidFill>
                  <a:schemeClr val="dk1"/>
                </a:solidFill>
                <a:latin typeface="Arial"/>
                <a:ea typeface="Arial"/>
                <a:cs typeface="Arial"/>
                <a:sym typeface="Arial"/>
              </a:rPr>
              <a:t>to </a:t>
            </a:r>
            <a:r>
              <a:rPr lang="en-US" sz="2500" b="1" i="0" u="none" strike="noStrike" cap="none">
                <a:solidFill>
                  <a:schemeClr val="dk1"/>
                </a:solidFill>
                <a:latin typeface="Arial"/>
                <a:ea typeface="Arial"/>
                <a:cs typeface="Arial"/>
                <a:sym typeface="Arial"/>
              </a:rPr>
              <a:t>stabilize </a:t>
            </a:r>
            <a:r>
              <a:rPr lang="en-US" sz="2500" b="0" i="0" u="none" strike="noStrike" cap="none">
                <a:solidFill>
                  <a:schemeClr val="dk1"/>
                </a:solidFill>
                <a:latin typeface="Arial"/>
                <a:ea typeface="Arial"/>
                <a:cs typeface="Arial"/>
                <a:sym typeface="Arial"/>
              </a:rPr>
              <a:t>and </a:t>
            </a:r>
            <a:r>
              <a:rPr lang="en-US" sz="2500" b="1" i="0" u="none" strike="noStrike" cap="none">
                <a:solidFill>
                  <a:schemeClr val="dk1"/>
                </a:solidFill>
                <a:latin typeface="Arial"/>
                <a:ea typeface="Arial"/>
                <a:cs typeface="Arial"/>
                <a:sym typeface="Arial"/>
              </a:rPr>
              <a:t>prevent injury.</a:t>
            </a:r>
            <a:endParaRPr sz="2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muscles of the core are not limited to the abdominals alone; rather, they</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consist of back muscles, spinal stabilizers, fascia, and deep muscles.</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Shape 844"/>
          <p:cNvSpPr txBox="1"/>
          <p:nvPr/>
        </p:nvSpPr>
        <p:spPr>
          <a:xfrm>
            <a:off x="5790975" y="476250"/>
            <a:ext cx="6210525" cy="95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Now that the muscles of the core are identified, it is also important to understand that their function is to protect and maintain the position of the spine. That is essentially the definition of what a “strong core” is. While beneficial to have a strong rectus abdominus, or strong erector spinae, if they cannot work together to stabilize the spine, structural integrity will be compromised and the potential for injury is drastically increased.</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p:txBody>
      </p:sp>
      <p:grpSp>
        <p:nvGrpSpPr>
          <p:cNvPr id="845" name="Shape 845"/>
          <p:cNvGrpSpPr/>
          <p:nvPr/>
        </p:nvGrpSpPr>
        <p:grpSpPr>
          <a:xfrm>
            <a:off x="901700" y="282575"/>
            <a:ext cx="3784600" cy="6156325"/>
            <a:chOff x="1470" y="-10580"/>
            <a:chExt cx="6461" cy="10356"/>
          </a:xfrm>
        </p:grpSpPr>
        <p:pic>
          <p:nvPicPr>
            <p:cNvPr id="846" name="Shape 846"/>
            <p:cNvPicPr preferRelativeResize="0"/>
            <p:nvPr/>
          </p:nvPicPr>
          <p:blipFill rotWithShape="1">
            <a:blip r:embed="rId3">
              <a:alphaModFix/>
            </a:blip>
            <a:srcRect/>
            <a:stretch/>
          </p:blipFill>
          <p:spPr>
            <a:xfrm>
              <a:off x="1470" y="-10580"/>
              <a:ext cx="4814" cy="5040"/>
            </a:xfrm>
            <a:prstGeom prst="rect">
              <a:avLst/>
            </a:prstGeom>
            <a:noFill/>
            <a:ln>
              <a:noFill/>
            </a:ln>
          </p:spPr>
        </p:pic>
        <p:pic>
          <p:nvPicPr>
            <p:cNvPr id="847" name="Shape 847"/>
            <p:cNvPicPr preferRelativeResize="0"/>
            <p:nvPr/>
          </p:nvPicPr>
          <p:blipFill rotWithShape="1">
            <a:blip r:embed="rId4">
              <a:alphaModFix/>
            </a:blip>
            <a:srcRect/>
            <a:stretch/>
          </p:blipFill>
          <p:spPr>
            <a:xfrm>
              <a:off x="1470" y="-5540"/>
              <a:ext cx="6461" cy="5316"/>
            </a:xfrm>
            <a:prstGeom prst="rect">
              <a:avLst/>
            </a:prstGeom>
            <a:noFill/>
            <a:ln>
              <a:noFill/>
            </a:ln>
          </p:spPr>
        </p:pic>
      </p:gr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Shape 852"/>
        <p:cNvGrpSpPr/>
        <p:nvPr/>
      </p:nvGrpSpPr>
      <p:grpSpPr>
        <a:xfrm>
          <a:off x="0" y="0"/>
          <a:ext cx="0" cy="0"/>
          <a:chOff x="0" y="0"/>
          <a:chExt cx="0" cy="0"/>
        </a:xfrm>
      </p:grpSpPr>
      <p:sp>
        <p:nvSpPr>
          <p:cNvPr id="853" name="Shape 853"/>
          <p:cNvSpPr txBox="1"/>
          <p:nvPr/>
        </p:nvSpPr>
        <p:spPr>
          <a:xfrm>
            <a:off x="520575" y="650650"/>
            <a:ext cx="11211000" cy="558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To achieve a balanced and core capable of supporting the spine correctly, any</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training routine should include dynamic stabilization so that increased</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proprioception and trunk stability will allow the rest of the body to perform as</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designed. A proper core routine consists of dynamic movements, proprioceptive, and isometric exercises. To completely train the core, the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previous movements should be exercised in a variety of positions to challenge the center of gravity and proprioceptive ability during functional tasks.</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Floor exercises, where the trainee is laying supine, are not beneficial for training the core. An efficient core routine consists of multiplanar movement training in all planes of motion. Dynamic stabilization must be included to increase proprioception and stability in the trunk and rest of the body.</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Shape 158"/>
          <p:cNvSpPr/>
          <p:nvPr/>
        </p:nvSpPr>
        <p:spPr>
          <a:xfrm>
            <a:off x="588724" y="429325"/>
            <a:ext cx="11085534" cy="5570756"/>
          </a:xfrm>
          <a:prstGeom prst="rect">
            <a:avLst/>
          </a:prstGeom>
          <a:noFill/>
          <a:ln>
            <a:noFill/>
          </a:ln>
        </p:spPr>
        <p:txBody>
          <a:bodyPr spcFirstLastPara="1" wrap="square" lIns="91425" tIns="45700" rIns="91425" bIns="45700" anchor="t" anchorCtr="0">
            <a:noAutofit/>
          </a:bodyPr>
          <a:lstStyle/>
          <a:p>
            <a:pPr marL="304800" marR="0" lvl="0" indent="0" algn="ctr"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The Muscular System</a:t>
            </a:r>
            <a:endParaRPr sz="1400" b="0" i="0" u="none" strike="noStrike" cap="none">
              <a:solidFill>
                <a:srgbClr val="000000"/>
              </a:solidFill>
              <a:latin typeface="Arial"/>
              <a:ea typeface="Arial"/>
              <a:cs typeface="Arial"/>
              <a:sym typeface="Arial"/>
            </a:endParaRPr>
          </a:p>
          <a:p>
            <a:pPr marL="304800" marR="0" lvl="0" indent="0" algn="ctr" rtl="0">
              <a:lnSpc>
                <a:spcPct val="100000"/>
              </a:lnSpc>
              <a:spcBef>
                <a:spcPts val="0"/>
              </a:spcBef>
              <a:spcAft>
                <a:spcPts val="0"/>
              </a:spcAft>
              <a:buClr>
                <a:srgbClr val="000000"/>
              </a:buClr>
              <a:buSzPts val="2500"/>
              <a:buFont typeface="Arial"/>
              <a:buNone/>
            </a:pPr>
            <a:endParaRPr sz="2500" b="1" i="0" u="none" strike="noStrike" cap="none">
              <a:solidFill>
                <a:schemeClr val="dk1"/>
              </a:solidFill>
              <a:latin typeface="Arial"/>
              <a:ea typeface="Arial"/>
              <a:cs typeface="Arial"/>
              <a:sym typeface="Arial"/>
            </a:endParaRPr>
          </a:p>
          <a:p>
            <a:pPr marL="30480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Hip</a:t>
            </a:r>
            <a:r>
              <a:rPr lang="en-US" sz="1800" b="0" i="0" u="none" strike="noStrike" cap="none">
                <a:solidFill>
                  <a:schemeClr val="dk1"/>
                </a:solidFill>
                <a:latin typeface="Arial"/>
                <a:ea typeface="Arial"/>
                <a:cs typeface="Arial"/>
                <a:sym typeface="Arial"/>
              </a:rPr>
              <a:t> - Hip extension/flexion</a:t>
            </a:r>
            <a:endParaRPr sz="1800" b="0" i="0" u="none" strike="noStrike" cap="none">
              <a:solidFill>
                <a:schemeClr val="dk1"/>
              </a:solidFill>
              <a:latin typeface="Arial"/>
              <a:ea typeface="Arial"/>
              <a:cs typeface="Arial"/>
              <a:sym typeface="Arial"/>
            </a:endParaRPr>
          </a:p>
          <a:p>
            <a:pPr marL="30480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Hamstrings</a:t>
            </a:r>
            <a:r>
              <a:rPr lang="en-US" sz="1800" b="0" i="0" u="none" strike="noStrike" cap="none">
                <a:solidFill>
                  <a:schemeClr val="dk1"/>
                </a:solidFill>
                <a:latin typeface="Arial"/>
                <a:ea typeface="Arial"/>
                <a:cs typeface="Arial"/>
                <a:sym typeface="Arial"/>
              </a:rPr>
              <a:t> - Knee flexion; hip extension</a:t>
            </a:r>
            <a:r>
              <a:rPr lang="en-US" sz="1800" b="0" i="0" u="sng" strike="noStrike" cap="none">
                <a:solidFill>
                  <a:schemeClr val="dk1"/>
                </a:solidFill>
                <a:latin typeface="Arial"/>
                <a:ea typeface="Arial"/>
                <a:cs typeface="Arial"/>
                <a:sym typeface="Arial"/>
              </a:rPr>
              <a:t> </a:t>
            </a:r>
            <a:endParaRPr sz="1800" b="0" i="0" u="none" strike="noStrike" cap="none">
              <a:solidFill>
                <a:schemeClr val="dk1"/>
              </a:solidFill>
              <a:latin typeface="Arial"/>
              <a:ea typeface="Arial"/>
              <a:cs typeface="Arial"/>
              <a:sym typeface="Arial"/>
            </a:endParaRPr>
          </a:p>
          <a:p>
            <a:pPr marL="30480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Quadriceps</a:t>
            </a:r>
            <a:r>
              <a:rPr lang="en-US" sz="1800" b="0" i="0" u="none" strike="noStrike" cap="none">
                <a:solidFill>
                  <a:schemeClr val="dk1"/>
                </a:solidFill>
                <a:latin typeface="Arial"/>
                <a:ea typeface="Arial"/>
                <a:cs typeface="Arial"/>
                <a:sym typeface="Arial"/>
              </a:rPr>
              <a:t> - Knee extension; hip flexion</a:t>
            </a:r>
            <a:r>
              <a:rPr lang="en-US" sz="1800" b="0" i="0" u="sng" strike="noStrike" cap="none">
                <a:solidFill>
                  <a:schemeClr val="dk1"/>
                </a:solidFill>
                <a:latin typeface="Arial"/>
                <a:ea typeface="Arial"/>
                <a:cs typeface="Arial"/>
                <a:sym typeface="Arial"/>
              </a:rPr>
              <a:t> </a:t>
            </a:r>
            <a:endParaRPr sz="1800" b="0" i="0" u="none" strike="noStrike" cap="none">
              <a:solidFill>
                <a:schemeClr val="dk1"/>
              </a:solidFill>
              <a:latin typeface="Arial"/>
              <a:ea typeface="Arial"/>
              <a:cs typeface="Arial"/>
              <a:sym typeface="Arial"/>
            </a:endParaRPr>
          </a:p>
          <a:p>
            <a:pPr marL="30480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Calfs</a:t>
            </a:r>
            <a:r>
              <a:rPr lang="en-US" sz="1800" b="0" i="0" u="none" strike="noStrike" cap="none">
                <a:solidFill>
                  <a:schemeClr val="dk1"/>
                </a:solidFill>
                <a:latin typeface="Arial"/>
                <a:ea typeface="Arial"/>
                <a:cs typeface="Arial"/>
                <a:sym typeface="Arial"/>
              </a:rPr>
              <a:t> (anterior and posterior) - Plantarflexion; knee flexion</a:t>
            </a:r>
            <a:endParaRPr sz="1800" b="0" i="0" u="none" strike="noStrike" cap="none">
              <a:solidFill>
                <a:schemeClr val="dk1"/>
              </a:solidFill>
              <a:latin typeface="Arial"/>
              <a:ea typeface="Arial"/>
              <a:cs typeface="Arial"/>
              <a:sym typeface="Arial"/>
            </a:endParaRPr>
          </a:p>
          <a:p>
            <a:pPr marL="30480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Shoulder</a:t>
            </a:r>
            <a:r>
              <a:rPr lang="en-US" sz="1800" b="0" i="0" u="none" strike="noStrike" cap="none">
                <a:solidFill>
                  <a:schemeClr val="dk1"/>
                </a:solidFill>
                <a:latin typeface="Arial"/>
                <a:ea typeface="Arial"/>
                <a:cs typeface="Arial"/>
                <a:sym typeface="Arial"/>
              </a:rPr>
              <a:t> (glenohumeral) - Extension, flexion, horizontal extension/flexion, adduction/abduction, in/external rotation, protraction/retraction, elevation/depression</a:t>
            </a:r>
            <a:r>
              <a:rPr lang="en-US" sz="1800" b="0" i="0" u="sng" strike="noStrike" cap="none">
                <a:solidFill>
                  <a:schemeClr val="dk1"/>
                </a:solidFill>
                <a:latin typeface="Arial"/>
                <a:ea typeface="Arial"/>
                <a:cs typeface="Arial"/>
                <a:sym typeface="Arial"/>
              </a:rPr>
              <a:t> </a:t>
            </a:r>
            <a:endParaRPr sz="1800" b="0" i="0" u="none" strike="noStrike" cap="none">
              <a:solidFill>
                <a:schemeClr val="dk1"/>
              </a:solidFill>
              <a:latin typeface="Arial"/>
              <a:ea typeface="Arial"/>
              <a:cs typeface="Arial"/>
              <a:sym typeface="Arial"/>
            </a:endParaRPr>
          </a:p>
          <a:p>
            <a:pPr marL="304800" marR="0" lvl="0" indent="0" algn="l" rtl="0">
              <a:lnSpc>
                <a:spcPct val="100000"/>
              </a:lnSpc>
              <a:spcBef>
                <a:spcPts val="5"/>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Chest</a:t>
            </a:r>
            <a:r>
              <a:rPr lang="en-US" sz="1800" b="0" i="0" u="none" strike="noStrike" cap="none">
                <a:solidFill>
                  <a:schemeClr val="dk1"/>
                </a:solidFill>
                <a:latin typeface="Arial"/>
                <a:ea typeface="Arial"/>
                <a:cs typeface="Arial"/>
                <a:sym typeface="Arial"/>
              </a:rPr>
              <a:t> - Extension/flexion, horizontal extension/flexion, protraction/retraction</a:t>
            </a:r>
            <a:endParaRPr sz="1800" b="0" i="0" u="none" strike="noStrike" cap="none">
              <a:solidFill>
                <a:schemeClr val="dk1"/>
              </a:solidFill>
              <a:latin typeface="Arial"/>
              <a:ea typeface="Arial"/>
              <a:cs typeface="Arial"/>
              <a:sym typeface="Arial"/>
            </a:endParaRPr>
          </a:p>
          <a:p>
            <a:pPr marL="30480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Arms</a:t>
            </a:r>
            <a:r>
              <a:rPr lang="en-US" sz="1800" b="0" i="0" u="none" strike="noStrike" cap="none">
                <a:solidFill>
                  <a:schemeClr val="dk1"/>
                </a:solidFill>
                <a:latin typeface="Arial"/>
                <a:ea typeface="Arial"/>
                <a:cs typeface="Arial"/>
                <a:sym typeface="Arial"/>
              </a:rPr>
              <a:t> - Flexion/extension</a:t>
            </a:r>
            <a:r>
              <a:rPr lang="en-US" sz="1800" b="0" i="0" u="sng" strike="noStrike" cap="none">
                <a:solidFill>
                  <a:schemeClr val="dk1"/>
                </a:solidFill>
                <a:latin typeface="Arial"/>
                <a:ea typeface="Arial"/>
                <a:cs typeface="Arial"/>
                <a:sym typeface="Arial"/>
              </a:rPr>
              <a:t> </a:t>
            </a:r>
            <a:endParaRPr sz="1800" b="0" i="0" u="none" strike="noStrike" cap="none">
              <a:solidFill>
                <a:schemeClr val="dk1"/>
              </a:solidFill>
              <a:latin typeface="Arial"/>
              <a:ea typeface="Arial"/>
              <a:cs typeface="Arial"/>
              <a:sym typeface="Arial"/>
            </a:endParaRPr>
          </a:p>
          <a:p>
            <a:pPr marL="305435" marR="0" lvl="0" indent="0" algn="l" rtl="0">
              <a:lnSpc>
                <a:spcPct val="100000"/>
              </a:lnSpc>
              <a:spcBef>
                <a:spcPts val="5"/>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Abdominals</a:t>
            </a:r>
            <a:r>
              <a:rPr lang="en-US" sz="1800" b="0" i="0" u="none" strike="noStrike" cap="none">
                <a:solidFill>
                  <a:schemeClr val="dk1"/>
                </a:solidFill>
                <a:latin typeface="Arial"/>
                <a:ea typeface="Arial"/>
                <a:cs typeface="Arial"/>
                <a:sym typeface="Arial"/>
              </a:rPr>
              <a:t> - Extension/flexion, rotation, lateral flexion</a:t>
            </a:r>
            <a:r>
              <a:rPr lang="en-US" sz="1800" b="0" i="0" u="sng" strike="noStrike" cap="none">
                <a:solidFill>
                  <a:schemeClr val="dk1"/>
                </a:solidFill>
                <a:latin typeface="Arial"/>
                <a:ea typeface="Arial"/>
                <a:cs typeface="Arial"/>
                <a:sym typeface="Arial"/>
              </a:rPr>
              <a:t> </a:t>
            </a:r>
            <a:endParaRPr sz="1800" b="0" i="0" u="none" strike="noStrike" cap="none">
              <a:solidFill>
                <a:schemeClr val="dk1"/>
              </a:solidFill>
              <a:latin typeface="Arial"/>
              <a:ea typeface="Arial"/>
              <a:cs typeface="Arial"/>
              <a:sym typeface="Arial"/>
            </a:endParaRPr>
          </a:p>
          <a:p>
            <a:pPr marL="305435"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Spinal Stabilizers </a:t>
            </a:r>
            <a:r>
              <a:rPr lang="en-US" sz="1800" b="0" i="0" u="none" strike="noStrike" cap="none">
                <a:solidFill>
                  <a:schemeClr val="dk1"/>
                </a:solidFill>
                <a:latin typeface="Arial"/>
                <a:ea typeface="Arial"/>
                <a:cs typeface="Arial"/>
                <a:sym typeface="Arial"/>
              </a:rPr>
              <a:t>- Lats, Glutes, Erectors, Rectus abdominus</a:t>
            </a:r>
            <a:endParaRPr sz="1800" b="0" i="0" u="none" strike="noStrike" cap="none">
              <a:solidFill>
                <a:schemeClr val="dk1"/>
              </a:solidFill>
              <a:latin typeface="Arial"/>
              <a:ea typeface="Arial"/>
              <a:cs typeface="Arial"/>
              <a:sym typeface="Arial"/>
            </a:endParaRPr>
          </a:p>
          <a:p>
            <a:pPr marL="305435"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Upper Back </a:t>
            </a:r>
            <a:r>
              <a:rPr lang="en-US" sz="1800" b="0" i="0" u="none" strike="noStrike" cap="none">
                <a:solidFill>
                  <a:schemeClr val="dk1"/>
                </a:solidFill>
                <a:latin typeface="Arial"/>
                <a:ea typeface="Arial"/>
                <a:cs typeface="Arial"/>
                <a:sym typeface="Arial"/>
              </a:rPr>
              <a:t>- Elevation/upward rotation</a:t>
            </a:r>
            <a:r>
              <a:rPr lang="en-US" sz="1800" b="0" i="0" u="sng" strike="noStrike" cap="none">
                <a:solidFill>
                  <a:schemeClr val="dk1"/>
                </a:solidFill>
                <a:latin typeface="Arial"/>
                <a:ea typeface="Arial"/>
                <a:cs typeface="Arial"/>
                <a:sym typeface="Arial"/>
              </a:rPr>
              <a:t> </a:t>
            </a:r>
            <a:endParaRPr sz="1800" b="0" i="0" u="sng" strike="noStrike" cap="none">
              <a:solidFill>
                <a:schemeClr val="dk1"/>
              </a:solidFill>
              <a:latin typeface="Arial"/>
              <a:ea typeface="Arial"/>
              <a:cs typeface="Arial"/>
              <a:sym typeface="Arial"/>
            </a:endParaRPr>
          </a:p>
          <a:p>
            <a:pPr marL="305435" marR="0" lvl="0" indent="0" algn="l" rtl="0">
              <a:lnSpc>
                <a:spcPct val="100000"/>
              </a:lnSpc>
              <a:spcBef>
                <a:spcPts val="0"/>
              </a:spcBef>
              <a:spcAft>
                <a:spcPts val="0"/>
              </a:spcAft>
              <a:buClr>
                <a:srgbClr val="000000"/>
              </a:buClr>
              <a:buSzPts val="1800"/>
              <a:buFont typeface="Arial"/>
              <a:buNone/>
            </a:pPr>
            <a:endParaRPr sz="1800" b="0" i="0" u="sng" strike="noStrike" cap="none">
              <a:solidFill>
                <a:schemeClr val="dk1"/>
              </a:solidFill>
              <a:latin typeface="Arial"/>
              <a:ea typeface="Arial"/>
              <a:cs typeface="Arial"/>
              <a:sym typeface="Arial"/>
            </a:endParaRPr>
          </a:p>
          <a:p>
            <a:pPr marL="305435" marR="0" lvl="0" indent="0" algn="l" rtl="0">
              <a:lnSpc>
                <a:spcPct val="100000"/>
              </a:lnSpc>
              <a:spcBef>
                <a:spcPts val="0"/>
              </a:spcBef>
              <a:spcAft>
                <a:spcPts val="0"/>
              </a:spcAft>
              <a:buClr>
                <a:srgbClr val="000000"/>
              </a:buClr>
              <a:buSzPts val="1800"/>
              <a:buFont typeface="Arial"/>
              <a:buNone/>
            </a:pPr>
            <a:endParaRPr sz="18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These muscles are considered the </a:t>
            </a:r>
            <a:r>
              <a:rPr lang="en-US" sz="1800" b="0" i="1" u="none" strike="noStrike" cap="none">
                <a:solidFill>
                  <a:schemeClr val="dk1"/>
                </a:solidFill>
                <a:latin typeface="Arial"/>
                <a:ea typeface="Arial"/>
                <a:cs typeface="Arial"/>
                <a:sym typeface="Arial"/>
              </a:rPr>
              <a:t>Prime Movers </a:t>
            </a:r>
            <a:r>
              <a:rPr lang="en-US" sz="1800" b="0" i="0" u="none" strike="noStrike" cap="none">
                <a:solidFill>
                  <a:schemeClr val="dk1"/>
                </a:solidFill>
                <a:latin typeface="Arial"/>
                <a:ea typeface="Arial"/>
                <a:cs typeface="Arial"/>
                <a:sym typeface="Arial"/>
              </a:rPr>
              <a:t>of biomechanical movement, yet comprise only a fraction of the total number of muscles in the body. The rest of the muscles are either for acute functions, such as eye movement, or synergistic function. Synergist muscles act to stabilize and assist prime movements in their muscular movements.</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sp>
        <p:nvSpPr>
          <p:cNvPr id="859" name="Shape 859"/>
          <p:cNvSpPr txBox="1"/>
          <p:nvPr/>
        </p:nvSpPr>
        <p:spPr>
          <a:xfrm>
            <a:off x="700750" y="690675"/>
            <a:ext cx="10990800" cy="5625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Dynamic stability is best achieved through training in functionally practical</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positions that mimic activities or movements in particular sport or daily</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activity. It is referred to as dynamic stability because it is stability that is needed for movement. </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 weak core contributes to poor stability and inhibits proper limb movement causing muscle imbalances to the kinetic chain.</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Back injury is usually caused by poor stability, inhibited proper limb movements, and muscle imbalances in the kinetic chain; all of which is due to a weak core.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sp>
        <p:nvSpPr>
          <p:cNvPr id="865" name="Shape 865"/>
          <p:cNvSpPr txBox="1"/>
          <p:nvPr/>
        </p:nvSpPr>
        <p:spPr>
          <a:xfrm>
            <a:off x="580500" y="350325"/>
            <a:ext cx="11031000" cy="6146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Dynamic Stabilization - refers to exercises that target your core musculature by keeping your trunk steady while you move one or more of your extremities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Kinetic Chain - chain of musculature within the body that allows for all movements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Core Progression - further challenging the client’s core once they have mastered a particular movement</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It is important to challenge the client enough to make improvements but only when they are capable of those movements in order to avoid injury.</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Plank progression - wall plank, knee plank, knee plank with balance pad under feet, knee plank with roller under arms, knee plank roller under arms/pad under feet, full plank, full plank with pad under feet</a:t>
            </a: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Shape 870"/>
        <p:cNvGrpSpPr/>
        <p:nvPr/>
      </p:nvGrpSpPr>
      <p:grpSpPr>
        <a:xfrm>
          <a:off x="0" y="0"/>
          <a:ext cx="0" cy="0"/>
          <a:chOff x="0" y="0"/>
          <a:chExt cx="0" cy="0"/>
        </a:xfrm>
      </p:grpSpPr>
      <p:sp>
        <p:nvSpPr>
          <p:cNvPr id="871" name="Shape 871"/>
          <p:cNvSpPr txBox="1"/>
          <p:nvPr/>
        </p:nvSpPr>
        <p:spPr>
          <a:xfrm>
            <a:off x="800850" y="410400"/>
            <a:ext cx="10630500" cy="5825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When putting a client though various progressions of specific exercises, a</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trainer should use good judgment when progressing to a more complicated stage of an exercise. A client should be proficient with the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current stage of the progression and exhibit particular strength and proficiency to warrant greater challenge.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Faster movements necessitate a strong, dynamically stable core to</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transfer the force of that movement without a break in the posture or</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form that needs to be maintained during the particular movement</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major difference between power and strength is the speed of the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movement, rep range and the recovery time needed before the next set.</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876"/>
        <p:cNvGrpSpPr/>
        <p:nvPr/>
      </p:nvGrpSpPr>
      <p:grpSpPr>
        <a:xfrm>
          <a:off x="0" y="0"/>
          <a:ext cx="0" cy="0"/>
          <a:chOff x="0" y="0"/>
          <a:chExt cx="0" cy="0"/>
        </a:xfrm>
      </p:grpSpPr>
      <p:sp>
        <p:nvSpPr>
          <p:cNvPr id="877" name="Shape 877"/>
          <p:cNvSpPr txBox="1"/>
          <p:nvPr/>
        </p:nvSpPr>
        <p:spPr>
          <a:xfrm>
            <a:off x="380400" y="1271250"/>
            <a:ext cx="11431200" cy="3623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Sitting is one of the biggest postural detractors, and core-destabilizing positions a person can maintain. The way in which we go about our daily lives affects our bodies as the human body always adapts to its function. Spending long hours at a desk and driving will find the body adapting to those relaxed, seated positions. By explaining pelvic tilting and how it affects muscle activation in the core and how it relates to movements.</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3" name="Shape 883"/>
          <p:cNvSpPr txBox="1"/>
          <p:nvPr/>
        </p:nvSpPr>
        <p:spPr>
          <a:xfrm>
            <a:off x="600600" y="510475"/>
            <a:ext cx="10990800" cy="48849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US" sz="2500" b="0" i="0" u="none" strike="noStrike" cap="none">
                <a:solidFill>
                  <a:schemeClr val="dk1"/>
                </a:solidFill>
                <a:latin typeface="Arial"/>
                <a:ea typeface="Arial"/>
                <a:cs typeface="Arial"/>
                <a:sym typeface="Arial"/>
              </a:rPr>
              <a:t>For cyclists and runners, a strong core is vital to performance. Observing top-level athletes in both sports, one would notice that they all look balanced and with proper postural positioning. Conversely, observation of recreational runners or cyclists will find that there are multiple postural defects as a result of the person’s training, as well as their daily activities. Top level cyclists and runners spend their time under the careful scrutiny of a coach and under an individualized training plan. Recreational athletes are often engaging in these sports without long-term planning or preparation specific to individual needs. Often, the posture of recreational runners and cyclists is kyphotic due to weak musculature of the upper back and poor position maintained during each activity</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Shape 889"/>
          <p:cNvSpPr txBox="1"/>
          <p:nvPr/>
        </p:nvSpPr>
        <p:spPr>
          <a:xfrm>
            <a:off x="560625" y="610600"/>
            <a:ext cx="11050800" cy="5445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500"/>
              <a:buFont typeface="Arial"/>
              <a:buNone/>
            </a:pPr>
            <a:r>
              <a:rPr lang="en-US" sz="2500" b="0" i="0" u="sng" strike="noStrike" cap="none">
                <a:solidFill>
                  <a:srgbClr val="000000"/>
                </a:solidFill>
                <a:latin typeface="Arial"/>
                <a:ea typeface="Arial"/>
                <a:cs typeface="Arial"/>
                <a:sym typeface="Arial"/>
              </a:rPr>
              <a:t>Problems Associated with Core Function</a:t>
            </a:r>
            <a:endParaRPr sz="2500" b="0" i="0" u="sng"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500"/>
              <a:buFont typeface="Arial"/>
              <a:buNone/>
            </a:pPr>
            <a:endParaRPr sz="2500" b="0" i="0" u="sng"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Over-pronation - in lower extremities (rolling in as the arches collapse) a series of biomechanical imbalances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Excessive hip adduction - due to tight hip adductors and can cause increased load in the lateral tissues, such as the iliotibial band, tensor fascia lata, and gluteal medius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Lack of trunk rotation - restrictions in trunk rotators or shoulder extensors; this can cause an overload in the hip musculature, spinal joints, and other trunk rotators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Shape 894"/>
        <p:cNvGrpSpPr/>
        <p:nvPr/>
      </p:nvGrpSpPr>
      <p:grpSpPr>
        <a:xfrm>
          <a:off x="0" y="0"/>
          <a:ext cx="0" cy="0"/>
          <a:chOff x="0" y="0"/>
          <a:chExt cx="0" cy="0"/>
        </a:xfrm>
      </p:grpSpPr>
      <p:sp>
        <p:nvSpPr>
          <p:cNvPr id="895" name="Shape 895"/>
          <p:cNvSpPr txBox="1"/>
          <p:nvPr/>
        </p:nvSpPr>
        <p:spPr>
          <a:xfrm>
            <a:off x="660725" y="450425"/>
            <a:ext cx="10886700" cy="5965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2500"/>
              <a:buFont typeface="Arial"/>
              <a:buNone/>
            </a:pPr>
            <a:r>
              <a:rPr lang="en-US" sz="2500" b="0" i="0" u="sng" strike="noStrike" cap="none">
                <a:solidFill>
                  <a:schemeClr val="dk1"/>
                </a:solidFill>
                <a:latin typeface="Arial"/>
                <a:ea typeface="Arial"/>
                <a:cs typeface="Arial"/>
                <a:sym typeface="Arial"/>
              </a:rPr>
              <a:t>Problems Associated with Core Function</a:t>
            </a:r>
            <a:endParaRPr sz="2500" b="0" i="0" u="sng"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Lack of Hip Extension - caused by hip flexors restricting extension, and weak gluteal muscles; this causes the extensors and rotators of the lumbar spine to become overloaded in order to compensate for the lack of hip extension</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Lack of Shoulder Extension - caused by restrictions in anterior shoulder muscles or poor trunk rotation</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Think of the body like a series of balanced pulleys: each limb as an equal and opposing muscle group (agonist/antagonist relationship) that allows for there to be balanced function of the limb and joints. Any muscle combinations that have an unequal tension balance will cause imbalances and joint dysfunction </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Shape 900"/>
        <p:cNvGrpSpPr/>
        <p:nvPr/>
      </p:nvGrpSpPr>
      <p:grpSpPr>
        <a:xfrm>
          <a:off x="0" y="0"/>
          <a:ext cx="0" cy="0"/>
          <a:chOff x="0" y="0"/>
          <a:chExt cx="0" cy="0"/>
        </a:xfrm>
      </p:grpSpPr>
      <p:sp>
        <p:nvSpPr>
          <p:cNvPr id="901" name="Shape 901"/>
          <p:cNvSpPr txBox="1"/>
          <p:nvPr/>
        </p:nvSpPr>
        <p:spPr>
          <a:xfrm>
            <a:off x="880925" y="770750"/>
            <a:ext cx="10490400" cy="5105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Anterior Pelvic Tilt - position of pelvis is determined by the ASIS, which is pointed anteriorly (forward). This is usually with hyperlordosis, or hyperextension, of the lumbar spine; the glutes usually stick out</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Posterior Pelvic Tilt - position of pelvis is determined by the ASIS, which is shifted posteriorly (back). This is usually associated with hypolordosis, or flexion of the lumbar spine; belt buckle is up towards the belly button</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Neutral Spine - midway balanced point of the spine that requires the least amount of muscular contractions</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Shape 906"/>
        <p:cNvGrpSpPr/>
        <p:nvPr/>
      </p:nvGrpSpPr>
      <p:grpSpPr>
        <a:xfrm>
          <a:off x="0" y="0"/>
          <a:ext cx="0" cy="0"/>
          <a:chOff x="0" y="0"/>
          <a:chExt cx="0" cy="0"/>
        </a:xfrm>
      </p:grpSpPr>
      <p:sp>
        <p:nvSpPr>
          <p:cNvPr id="907" name="Shape 907"/>
          <p:cNvSpPr/>
          <p:nvPr/>
        </p:nvSpPr>
        <p:spPr>
          <a:xfrm>
            <a:off x="1890" y="2083"/>
            <a:ext cx="1515" cy="885"/>
          </a:xfrm>
          <a:custGeom>
            <a:avLst/>
            <a:gdLst/>
            <a:ahLst/>
            <a:cxnLst/>
            <a:rect l="0" t="0" r="0" b="0"/>
            <a:pathLst>
              <a:path w="1515" h="885" extrusionOk="0">
                <a:moveTo>
                  <a:pt x="0" y="0"/>
                </a:moveTo>
                <a:lnTo>
                  <a:pt x="379" y="885"/>
                </a:lnTo>
                <a:lnTo>
                  <a:pt x="1136" y="885"/>
                </a:lnTo>
                <a:lnTo>
                  <a:pt x="1515" y="0"/>
                </a:lnTo>
                <a:lnTo>
                  <a:pt x="0"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8" name="Shape 908"/>
          <p:cNvSpPr/>
          <p:nvPr/>
        </p:nvSpPr>
        <p:spPr>
          <a:xfrm>
            <a:off x="2625" y="207"/>
            <a:ext cx="195" cy="1876"/>
          </a:xfrm>
          <a:custGeom>
            <a:avLst/>
            <a:gdLst/>
            <a:ahLst/>
            <a:cxnLst/>
            <a:rect l="0" t="0" r="0" b="0"/>
            <a:pathLst>
              <a:path w="195" h="1876" extrusionOk="0">
                <a:moveTo>
                  <a:pt x="15" y="1876"/>
                </a:moveTo>
                <a:lnTo>
                  <a:pt x="42" y="1822"/>
                </a:lnTo>
                <a:lnTo>
                  <a:pt x="69" y="1767"/>
                </a:lnTo>
                <a:lnTo>
                  <a:pt x="94" y="1713"/>
                </a:lnTo>
                <a:lnTo>
                  <a:pt x="129" y="1631"/>
                </a:lnTo>
                <a:lnTo>
                  <a:pt x="159" y="1548"/>
                </a:lnTo>
                <a:lnTo>
                  <a:pt x="181" y="1464"/>
                </a:lnTo>
                <a:lnTo>
                  <a:pt x="193" y="1378"/>
                </a:lnTo>
                <a:lnTo>
                  <a:pt x="195" y="1320"/>
                </a:lnTo>
                <a:lnTo>
                  <a:pt x="193" y="1291"/>
                </a:lnTo>
                <a:lnTo>
                  <a:pt x="174" y="1202"/>
                </a:lnTo>
                <a:lnTo>
                  <a:pt x="152" y="1143"/>
                </a:lnTo>
                <a:lnTo>
                  <a:pt x="125" y="1083"/>
                </a:lnTo>
                <a:lnTo>
                  <a:pt x="97" y="1022"/>
                </a:lnTo>
                <a:lnTo>
                  <a:pt x="82" y="991"/>
                </a:lnTo>
                <a:lnTo>
                  <a:pt x="54" y="929"/>
                </a:lnTo>
                <a:lnTo>
                  <a:pt x="30" y="866"/>
                </a:lnTo>
                <a:lnTo>
                  <a:pt x="12" y="803"/>
                </a:lnTo>
                <a:lnTo>
                  <a:pt x="1" y="738"/>
                </a:lnTo>
                <a:lnTo>
                  <a:pt x="0" y="705"/>
                </a:lnTo>
                <a:lnTo>
                  <a:pt x="1" y="671"/>
                </a:lnTo>
                <a:lnTo>
                  <a:pt x="10" y="598"/>
                </a:lnTo>
                <a:lnTo>
                  <a:pt x="26" y="520"/>
                </a:lnTo>
                <a:lnTo>
                  <a:pt x="47" y="439"/>
                </a:lnTo>
                <a:lnTo>
                  <a:pt x="72" y="357"/>
                </a:lnTo>
                <a:lnTo>
                  <a:pt x="99" y="277"/>
                </a:lnTo>
                <a:lnTo>
                  <a:pt x="126" y="201"/>
                </a:lnTo>
                <a:lnTo>
                  <a:pt x="151" y="132"/>
                </a:lnTo>
                <a:lnTo>
                  <a:pt x="162" y="100"/>
                </a:lnTo>
                <a:lnTo>
                  <a:pt x="173" y="71"/>
                </a:lnTo>
                <a:lnTo>
                  <a:pt x="182" y="44"/>
                </a:lnTo>
                <a:lnTo>
                  <a:pt x="189" y="20"/>
                </a:lnTo>
                <a:lnTo>
                  <a:pt x="195" y="0"/>
                </a:lnTo>
              </a:path>
            </a:pathLst>
          </a:custGeom>
          <a:no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09" name="Shape 909"/>
          <p:cNvSpPr/>
          <p:nvPr/>
        </p:nvSpPr>
        <p:spPr>
          <a:xfrm>
            <a:off x="5020" y="1897"/>
            <a:ext cx="1460" cy="1155"/>
          </a:xfrm>
          <a:custGeom>
            <a:avLst/>
            <a:gdLst/>
            <a:ahLst/>
            <a:cxnLst/>
            <a:rect l="0" t="0" r="0" b="0"/>
            <a:pathLst>
              <a:path w="1460" h="1155" extrusionOk="0">
                <a:moveTo>
                  <a:pt x="0" y="0"/>
                </a:moveTo>
                <a:lnTo>
                  <a:pt x="130" y="954"/>
                </a:lnTo>
                <a:lnTo>
                  <a:pt x="860" y="1156"/>
                </a:lnTo>
                <a:lnTo>
                  <a:pt x="1460" y="403"/>
                </a:lnTo>
                <a:lnTo>
                  <a:pt x="0" y="0"/>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0" name="Shape 910"/>
          <p:cNvSpPr/>
          <p:nvPr/>
        </p:nvSpPr>
        <p:spPr>
          <a:xfrm>
            <a:off x="5658" y="58"/>
            <a:ext cx="313" cy="2025"/>
          </a:xfrm>
          <a:custGeom>
            <a:avLst/>
            <a:gdLst/>
            <a:ahLst/>
            <a:cxnLst/>
            <a:rect l="0" t="0" r="0" b="0"/>
            <a:pathLst>
              <a:path w="313" h="2025" extrusionOk="0">
                <a:moveTo>
                  <a:pt x="132" y="2025"/>
                </a:moveTo>
                <a:lnTo>
                  <a:pt x="165" y="1965"/>
                </a:lnTo>
                <a:lnTo>
                  <a:pt x="198" y="1907"/>
                </a:lnTo>
                <a:lnTo>
                  <a:pt x="228" y="1850"/>
                </a:lnTo>
                <a:lnTo>
                  <a:pt x="255" y="1796"/>
                </a:lnTo>
                <a:lnTo>
                  <a:pt x="284" y="1730"/>
                </a:lnTo>
                <a:lnTo>
                  <a:pt x="308" y="1651"/>
                </a:lnTo>
                <a:lnTo>
                  <a:pt x="313" y="1611"/>
                </a:lnTo>
                <a:lnTo>
                  <a:pt x="312" y="1593"/>
                </a:lnTo>
                <a:lnTo>
                  <a:pt x="300" y="1527"/>
                </a:lnTo>
                <a:lnTo>
                  <a:pt x="280" y="1467"/>
                </a:lnTo>
                <a:lnTo>
                  <a:pt x="252" y="1409"/>
                </a:lnTo>
                <a:lnTo>
                  <a:pt x="213" y="1344"/>
                </a:lnTo>
                <a:lnTo>
                  <a:pt x="167" y="1295"/>
                </a:lnTo>
                <a:lnTo>
                  <a:pt x="157" y="1286"/>
                </a:lnTo>
                <a:lnTo>
                  <a:pt x="117" y="1228"/>
                </a:lnTo>
                <a:lnTo>
                  <a:pt x="89" y="1158"/>
                </a:lnTo>
                <a:lnTo>
                  <a:pt x="67" y="1098"/>
                </a:lnTo>
                <a:lnTo>
                  <a:pt x="46" y="1036"/>
                </a:lnTo>
                <a:lnTo>
                  <a:pt x="29" y="975"/>
                </a:lnTo>
                <a:lnTo>
                  <a:pt x="12" y="901"/>
                </a:lnTo>
                <a:lnTo>
                  <a:pt x="4" y="837"/>
                </a:lnTo>
                <a:lnTo>
                  <a:pt x="0" y="758"/>
                </a:lnTo>
                <a:lnTo>
                  <a:pt x="0" y="738"/>
                </a:lnTo>
                <a:lnTo>
                  <a:pt x="7" y="662"/>
                </a:lnTo>
                <a:lnTo>
                  <a:pt x="18" y="601"/>
                </a:lnTo>
                <a:lnTo>
                  <a:pt x="36" y="540"/>
                </a:lnTo>
                <a:lnTo>
                  <a:pt x="57" y="482"/>
                </a:lnTo>
                <a:lnTo>
                  <a:pt x="71" y="444"/>
                </a:lnTo>
                <a:lnTo>
                  <a:pt x="78" y="426"/>
                </a:lnTo>
                <a:lnTo>
                  <a:pt x="85" y="408"/>
                </a:lnTo>
                <a:lnTo>
                  <a:pt x="91" y="391"/>
                </a:lnTo>
                <a:lnTo>
                  <a:pt x="97" y="374"/>
                </a:lnTo>
                <a:lnTo>
                  <a:pt x="105" y="350"/>
                </a:lnTo>
                <a:lnTo>
                  <a:pt x="112" y="327"/>
                </a:lnTo>
                <a:lnTo>
                  <a:pt x="132" y="265"/>
                </a:lnTo>
                <a:lnTo>
                  <a:pt x="153" y="192"/>
                </a:lnTo>
                <a:lnTo>
                  <a:pt x="165" y="109"/>
                </a:lnTo>
                <a:lnTo>
                  <a:pt x="166" y="85"/>
                </a:lnTo>
                <a:lnTo>
                  <a:pt x="166" y="63"/>
                </a:lnTo>
                <a:lnTo>
                  <a:pt x="165" y="44"/>
                </a:lnTo>
                <a:lnTo>
                  <a:pt x="163" y="26"/>
                </a:lnTo>
                <a:lnTo>
                  <a:pt x="162" y="12"/>
                </a:lnTo>
                <a:lnTo>
                  <a:pt x="162" y="0"/>
                </a:lnTo>
              </a:path>
            </a:pathLst>
          </a:custGeom>
          <a:no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1" name="Shape 911"/>
          <p:cNvSpPr/>
          <p:nvPr/>
        </p:nvSpPr>
        <p:spPr>
          <a:xfrm>
            <a:off x="7842" y="1889"/>
            <a:ext cx="1455" cy="1167"/>
          </a:xfrm>
          <a:custGeom>
            <a:avLst/>
            <a:gdLst/>
            <a:ahLst/>
            <a:cxnLst/>
            <a:rect l="0" t="0" r="0" b="0"/>
            <a:pathLst>
              <a:path w="1455" h="1167" extrusionOk="0">
                <a:moveTo>
                  <a:pt x="0" y="423"/>
                </a:moveTo>
                <a:lnTo>
                  <a:pt x="610" y="1167"/>
                </a:lnTo>
                <a:lnTo>
                  <a:pt x="1338" y="956"/>
                </a:lnTo>
                <a:lnTo>
                  <a:pt x="1454" y="0"/>
                </a:lnTo>
                <a:lnTo>
                  <a:pt x="0" y="423"/>
                </a:lnTo>
                <a:close/>
              </a:path>
            </a:pathLst>
          </a:custGeom>
          <a:noFill/>
          <a:ln w="9525"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2" name="Shape 912"/>
          <p:cNvSpPr/>
          <p:nvPr/>
        </p:nvSpPr>
        <p:spPr>
          <a:xfrm>
            <a:off x="8370" y="-17"/>
            <a:ext cx="240" cy="2100"/>
          </a:xfrm>
          <a:custGeom>
            <a:avLst/>
            <a:gdLst/>
            <a:ahLst/>
            <a:cxnLst/>
            <a:rect l="0" t="0" r="0" b="0"/>
            <a:pathLst>
              <a:path w="240" h="2100" extrusionOk="0">
                <a:moveTo>
                  <a:pt x="135" y="2100"/>
                </a:moveTo>
                <a:lnTo>
                  <a:pt x="149" y="2040"/>
                </a:lnTo>
                <a:lnTo>
                  <a:pt x="163" y="1979"/>
                </a:lnTo>
                <a:lnTo>
                  <a:pt x="176" y="1920"/>
                </a:lnTo>
                <a:lnTo>
                  <a:pt x="188" y="1842"/>
                </a:lnTo>
                <a:lnTo>
                  <a:pt x="195" y="1762"/>
                </a:lnTo>
                <a:lnTo>
                  <a:pt x="195" y="1719"/>
                </a:lnTo>
                <a:lnTo>
                  <a:pt x="195" y="1699"/>
                </a:lnTo>
                <a:lnTo>
                  <a:pt x="190" y="1621"/>
                </a:lnTo>
                <a:lnTo>
                  <a:pt x="179" y="1545"/>
                </a:lnTo>
                <a:lnTo>
                  <a:pt x="164" y="1467"/>
                </a:lnTo>
                <a:lnTo>
                  <a:pt x="149" y="1408"/>
                </a:lnTo>
                <a:lnTo>
                  <a:pt x="131" y="1350"/>
                </a:lnTo>
                <a:lnTo>
                  <a:pt x="111" y="1292"/>
                </a:lnTo>
                <a:lnTo>
                  <a:pt x="105" y="1273"/>
                </a:lnTo>
                <a:lnTo>
                  <a:pt x="98" y="1254"/>
                </a:lnTo>
                <a:lnTo>
                  <a:pt x="74" y="1179"/>
                </a:lnTo>
                <a:lnTo>
                  <a:pt x="59" y="1121"/>
                </a:lnTo>
                <a:lnTo>
                  <a:pt x="54" y="1100"/>
                </a:lnTo>
                <a:lnTo>
                  <a:pt x="49" y="1080"/>
                </a:lnTo>
                <a:lnTo>
                  <a:pt x="44" y="1060"/>
                </a:lnTo>
                <a:lnTo>
                  <a:pt x="39" y="1040"/>
                </a:lnTo>
                <a:lnTo>
                  <a:pt x="25" y="981"/>
                </a:lnTo>
                <a:lnTo>
                  <a:pt x="10" y="904"/>
                </a:lnTo>
                <a:lnTo>
                  <a:pt x="1" y="827"/>
                </a:lnTo>
                <a:lnTo>
                  <a:pt x="0" y="788"/>
                </a:lnTo>
                <a:lnTo>
                  <a:pt x="0" y="769"/>
                </a:lnTo>
                <a:lnTo>
                  <a:pt x="5" y="706"/>
                </a:lnTo>
                <a:lnTo>
                  <a:pt x="16" y="639"/>
                </a:lnTo>
                <a:lnTo>
                  <a:pt x="30" y="571"/>
                </a:lnTo>
                <a:lnTo>
                  <a:pt x="47" y="504"/>
                </a:lnTo>
                <a:lnTo>
                  <a:pt x="64" y="442"/>
                </a:lnTo>
                <a:lnTo>
                  <a:pt x="85" y="373"/>
                </a:lnTo>
                <a:lnTo>
                  <a:pt x="110" y="314"/>
                </a:lnTo>
                <a:lnTo>
                  <a:pt x="150" y="268"/>
                </a:lnTo>
                <a:lnTo>
                  <a:pt x="159" y="258"/>
                </a:lnTo>
                <a:lnTo>
                  <a:pt x="190" y="196"/>
                </a:lnTo>
                <a:lnTo>
                  <a:pt x="212" y="121"/>
                </a:lnTo>
                <a:lnTo>
                  <a:pt x="226" y="61"/>
                </a:lnTo>
                <a:lnTo>
                  <a:pt x="235" y="20"/>
                </a:lnTo>
                <a:lnTo>
                  <a:pt x="240" y="0"/>
                </a:lnTo>
              </a:path>
            </a:pathLst>
          </a:custGeom>
          <a:noFill/>
          <a:ln w="9525" cap="flat" cmpd="sng">
            <a:solidFill>
              <a:srgbClr val="000000"/>
            </a:solidFill>
            <a:prstDash val="solid"/>
            <a:round/>
            <a:headEnd type="none" w="med" len="med"/>
            <a:tailEnd type="none" w="med" len="med"/>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400" b="0" i="0" u="none" strike="noStrike" cap="none">
              <a:solidFill>
                <a:srgbClr val="000000"/>
              </a:solidFill>
              <a:latin typeface="Arial"/>
              <a:ea typeface="Arial"/>
              <a:cs typeface="Arial"/>
              <a:sym typeface="Arial"/>
            </a:endParaRPr>
          </a:p>
        </p:txBody>
      </p:sp>
      <p:sp>
        <p:nvSpPr>
          <p:cNvPr id="913" name="Shape 913"/>
          <p:cNvSpPr txBox="1"/>
          <p:nvPr/>
        </p:nvSpPr>
        <p:spPr>
          <a:xfrm>
            <a:off x="1872716" y="3856611"/>
            <a:ext cx="1269899"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Neutral Spine</a:t>
            </a:r>
            <a:endParaRPr sz="1400" b="0" i="0" u="none" strike="noStrike" cap="none">
              <a:solidFill>
                <a:srgbClr val="000000"/>
              </a:solidFill>
              <a:latin typeface="Arial"/>
              <a:ea typeface="Arial"/>
              <a:cs typeface="Arial"/>
              <a:sym typeface="Arial"/>
            </a:endParaRPr>
          </a:p>
        </p:txBody>
      </p:sp>
      <p:sp>
        <p:nvSpPr>
          <p:cNvPr id="914" name="Shape 914"/>
          <p:cNvSpPr txBox="1"/>
          <p:nvPr/>
        </p:nvSpPr>
        <p:spPr>
          <a:xfrm>
            <a:off x="5613400" y="3906199"/>
            <a:ext cx="1099981"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Anterior Tilt</a:t>
            </a:r>
            <a:endParaRPr sz="1400" b="0" i="0" u="none" strike="noStrike" cap="none">
              <a:solidFill>
                <a:srgbClr val="000000"/>
              </a:solidFill>
              <a:latin typeface="Arial"/>
              <a:ea typeface="Arial"/>
              <a:cs typeface="Arial"/>
              <a:sym typeface="Arial"/>
            </a:endParaRPr>
          </a:p>
        </p:txBody>
      </p:sp>
      <p:sp>
        <p:nvSpPr>
          <p:cNvPr id="915" name="Shape 915"/>
          <p:cNvSpPr txBox="1"/>
          <p:nvPr/>
        </p:nvSpPr>
        <p:spPr>
          <a:xfrm>
            <a:off x="9184166" y="3856610"/>
            <a:ext cx="1189749" cy="30777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r>
              <a:rPr lang="en-US" sz="1400" b="0" i="0" u="none" strike="noStrike" cap="none">
                <a:solidFill>
                  <a:srgbClr val="000000"/>
                </a:solidFill>
                <a:latin typeface="Arial"/>
                <a:ea typeface="Arial"/>
                <a:cs typeface="Arial"/>
                <a:sym typeface="Arial"/>
              </a:rPr>
              <a:t>Posterior Tilt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Shape 920"/>
        <p:cNvGrpSpPr/>
        <p:nvPr/>
      </p:nvGrpSpPr>
      <p:grpSpPr>
        <a:xfrm>
          <a:off x="0" y="0"/>
          <a:ext cx="0" cy="0"/>
          <a:chOff x="0" y="0"/>
          <a:chExt cx="0" cy="0"/>
        </a:xfrm>
      </p:grpSpPr>
      <p:sp>
        <p:nvSpPr>
          <p:cNvPr id="921" name="Shape 921"/>
          <p:cNvSpPr txBox="1"/>
          <p:nvPr/>
        </p:nvSpPr>
        <p:spPr>
          <a:xfrm>
            <a:off x="420300" y="308700"/>
            <a:ext cx="11351400" cy="624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Tight hip flexors can cause an anterior pelvic tilt and weak hamstrings, tight erectors and a weak rectus abdominus might all be causes of an anterior and posterior tilt.</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rgbClr val="000000"/>
                </a:solidFill>
                <a:latin typeface="Arial"/>
                <a:ea typeface="Arial"/>
                <a:cs typeface="Arial"/>
                <a:sym typeface="Arial"/>
              </a:rPr>
              <a:t>Hypothetical Client</a:t>
            </a:r>
            <a:r>
              <a:rPr lang="en-US" sz="2500" b="0" i="0" u="none" strike="noStrike" cap="none">
                <a:solidFill>
                  <a:srgbClr val="000000"/>
                </a:solidFill>
                <a:latin typeface="Arial"/>
                <a:ea typeface="Arial"/>
                <a:cs typeface="Arial"/>
                <a:sym typeface="Arial"/>
              </a:rPr>
              <a:t>:</a:t>
            </a: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Jeff is a 47 year-old male looking to get into better shape. He works at an office and sits at a desk at least six-hours a day. His workout routine consists of light cardio, and a round on the gym’s machines. Jef complains of lower-back pain, and wants to become stronger and gain more mobility. During assessment, the trainer should look at Jef’s mobility and movement patterns to determine areas that need specific attention to improve mobility and prevent injury. Simple assessments such as planks or glute bridges can be a good tool to assess foundational core strength. The remedial exercises to prescribe during sessions and at home - Core stability, upper back stretching, hip flexor and hamstring stretches both dynamic and static.</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1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Shape 163"/>
          <p:cNvSpPr/>
          <p:nvPr/>
        </p:nvSpPr>
        <p:spPr>
          <a:xfrm>
            <a:off x="317326" y="1614524"/>
            <a:ext cx="11874674" cy="3631763"/>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3000"/>
              <a:buFont typeface="Arial"/>
              <a:buNone/>
            </a:pPr>
            <a:r>
              <a:rPr lang="en-US" sz="3000" b="1" i="0" u="none" strike="noStrike" cap="none">
                <a:solidFill>
                  <a:schemeClr val="dk1"/>
                </a:solidFill>
                <a:latin typeface="Arial"/>
                <a:ea typeface="Arial"/>
                <a:cs typeface="Arial"/>
                <a:sym typeface="Arial"/>
              </a:rPr>
              <a:t>The Skeletal System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skeleton provides the framework and support needed to perform the various movements that occur during exercise or sport.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functions of the human skeleton include: protecting our vital organs such as the brain, heart and, lungs; providing a moveable rigid structure; Red blood cells are manufactured in long bones; providing attachments for muscles as a leverage system.</a:t>
            </a:r>
            <a:endParaRPr sz="2500" b="0" i="0" u="sng" strike="noStrike" cap="none">
              <a:solidFill>
                <a:schemeClr val="dk1"/>
              </a:solidFill>
              <a:latin typeface="Arial"/>
              <a:ea typeface="Arial"/>
              <a:cs typeface="Arial"/>
              <a:sym typeface="Arial"/>
            </a:endParaRPr>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Shape 926"/>
        <p:cNvGrpSpPr/>
        <p:nvPr/>
      </p:nvGrpSpPr>
      <p:grpSpPr>
        <a:xfrm>
          <a:off x="0" y="0"/>
          <a:ext cx="0" cy="0"/>
          <a:chOff x="0" y="0"/>
          <a:chExt cx="0" cy="0"/>
        </a:xfrm>
      </p:grpSpPr>
      <p:sp>
        <p:nvSpPr>
          <p:cNvPr id="927" name="Shape 927"/>
          <p:cNvSpPr txBox="1"/>
          <p:nvPr/>
        </p:nvSpPr>
        <p:spPr>
          <a:xfrm>
            <a:off x="513975" y="345500"/>
            <a:ext cx="11323800" cy="62022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a:t>Foam rollers are cylindrical tubes of foam about 3” in length</a:t>
            </a:r>
            <a:endParaRPr sz="2500"/>
          </a:p>
          <a:p>
            <a:pPr marL="0" lvl="0" indent="0">
              <a:spcBef>
                <a:spcPts val="0"/>
              </a:spcBef>
              <a:spcAft>
                <a:spcPts val="0"/>
              </a:spcAft>
              <a:buNone/>
            </a:pPr>
            <a:endParaRPr sz="2500"/>
          </a:p>
          <a:p>
            <a:pPr marL="0" lvl="0" indent="0">
              <a:spcBef>
                <a:spcPts val="0"/>
              </a:spcBef>
              <a:spcAft>
                <a:spcPts val="0"/>
              </a:spcAft>
              <a:buNone/>
            </a:pPr>
            <a:r>
              <a:rPr lang="en-US" sz="2500"/>
              <a:t>They have purposes for trainers to use them in that they are used for myofascial release and massage of soft tissue</a:t>
            </a:r>
            <a:endParaRPr sz="2500"/>
          </a:p>
          <a:p>
            <a:pPr marL="0" lvl="0" indent="0">
              <a:spcBef>
                <a:spcPts val="0"/>
              </a:spcBef>
              <a:spcAft>
                <a:spcPts val="0"/>
              </a:spcAft>
              <a:buNone/>
            </a:pPr>
            <a:endParaRPr sz="2500"/>
          </a:p>
          <a:p>
            <a:pPr marL="0" lvl="0" indent="0">
              <a:spcBef>
                <a:spcPts val="0"/>
              </a:spcBef>
              <a:spcAft>
                <a:spcPts val="0"/>
              </a:spcAft>
              <a:buClr>
                <a:schemeClr val="dk1"/>
              </a:buClr>
              <a:buSzPts val="1100"/>
              <a:buFont typeface="Arial"/>
              <a:buNone/>
            </a:pPr>
            <a:r>
              <a:rPr lang="en-US" sz="2500">
                <a:solidFill>
                  <a:schemeClr val="dk1"/>
                </a:solidFill>
              </a:rPr>
              <a:t>All of the body’s muscles are encased in fascia, making them similar to a series of sausages in our body. During movement, muscles slide past each other. Between them is a gel-like lubricant between them to prevent the fascia from binding. Due to exercise, injury, or even diet, waste products build up between the muscles. The collection of waste products develops what are called adhesions, which can become detrimental to muscular performance by limiting the range of motion of a muscle, or causing spasms. When these types of build-ups occur, scar tissue can develop painful points along the fascia. These points are known as </a:t>
            </a:r>
            <a:r>
              <a:rPr lang="en-US" sz="2500" b="1">
                <a:solidFill>
                  <a:schemeClr val="dk1"/>
                </a:solidFill>
              </a:rPr>
              <a:t>trigger points</a:t>
            </a:r>
            <a:r>
              <a:rPr lang="en-US" sz="2500">
                <a:solidFill>
                  <a:schemeClr val="dk1"/>
                </a:solidFill>
              </a:rPr>
              <a:t>, they restrict the amount of </a:t>
            </a:r>
            <a:r>
              <a:rPr lang="en-US" sz="2500" b="1">
                <a:solidFill>
                  <a:schemeClr val="dk1"/>
                </a:solidFill>
              </a:rPr>
              <a:t>blood flow</a:t>
            </a:r>
            <a:r>
              <a:rPr lang="en-US" sz="2500">
                <a:solidFill>
                  <a:schemeClr val="dk1"/>
                </a:solidFill>
              </a:rPr>
              <a:t> to the muscle, cause the muscle to </a:t>
            </a:r>
            <a:r>
              <a:rPr lang="en-US" sz="2500" b="1">
                <a:solidFill>
                  <a:schemeClr val="dk1"/>
                </a:solidFill>
              </a:rPr>
              <a:t>shorten </a:t>
            </a:r>
            <a:r>
              <a:rPr lang="en-US" sz="2500">
                <a:solidFill>
                  <a:schemeClr val="dk1"/>
                </a:solidFill>
              </a:rPr>
              <a:t>in length, and increase the amount of tissue </a:t>
            </a:r>
            <a:r>
              <a:rPr lang="en-US" sz="2500" b="1">
                <a:solidFill>
                  <a:schemeClr val="dk1"/>
                </a:solidFill>
              </a:rPr>
              <a:t>inflammation</a:t>
            </a:r>
            <a:r>
              <a:rPr lang="en-US" sz="2500">
                <a:solidFill>
                  <a:schemeClr val="dk1"/>
                </a:solidFill>
              </a:rPr>
              <a:t>.</a:t>
            </a:r>
            <a:endParaRPr sz="2500">
              <a:solidFill>
                <a:schemeClr val="dk1"/>
              </a:solidFill>
            </a:endParaRPr>
          </a:p>
          <a:p>
            <a:pPr marL="0" lvl="0" indent="0">
              <a:spcBef>
                <a:spcPts val="0"/>
              </a:spcBef>
              <a:spcAft>
                <a:spcPts val="0"/>
              </a:spcAft>
              <a:buNone/>
            </a:pPr>
            <a:endParaRPr sz="2500"/>
          </a:p>
        </p:txBody>
      </p:sp>
    </p:spTree>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Shape 932"/>
        <p:cNvGrpSpPr/>
        <p:nvPr/>
      </p:nvGrpSpPr>
      <p:grpSpPr>
        <a:xfrm>
          <a:off x="0" y="0"/>
          <a:ext cx="0" cy="0"/>
          <a:chOff x="0" y="0"/>
          <a:chExt cx="0" cy="0"/>
        </a:xfrm>
      </p:grpSpPr>
      <p:sp>
        <p:nvSpPr>
          <p:cNvPr id="933" name="Shape 933"/>
          <p:cNvSpPr txBox="1"/>
          <p:nvPr/>
        </p:nvSpPr>
        <p:spPr>
          <a:xfrm>
            <a:off x="372200" y="487275"/>
            <a:ext cx="11430000" cy="60783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b="1"/>
              <a:t>Myofascial </a:t>
            </a:r>
            <a:r>
              <a:rPr lang="en-US" sz="2500"/>
              <a:t>- refers to a layer of fascia that surrounds muscles and divides groups of muscles into compartments</a:t>
            </a:r>
            <a:endParaRPr sz="2500"/>
          </a:p>
          <a:p>
            <a:pPr marL="0" lvl="0" indent="0">
              <a:spcBef>
                <a:spcPts val="0"/>
              </a:spcBef>
              <a:spcAft>
                <a:spcPts val="0"/>
              </a:spcAft>
              <a:buNone/>
            </a:pPr>
            <a:endParaRPr sz="2500"/>
          </a:p>
          <a:p>
            <a:pPr marL="0" lvl="0" indent="0">
              <a:spcBef>
                <a:spcPts val="0"/>
              </a:spcBef>
              <a:spcAft>
                <a:spcPts val="0"/>
              </a:spcAft>
              <a:buNone/>
            </a:pPr>
            <a:r>
              <a:rPr lang="en-US" sz="2500" b="1"/>
              <a:t>Trigger Point</a:t>
            </a:r>
            <a:r>
              <a:rPr lang="en-US" sz="2500"/>
              <a:t> - structural imbalances, excessive scar tissue, trauma from injury, and painful points along a muscle or in the fascia that cause a restriction in blood flow to the muscle, shortening the muscle, and possibly inflammation and pain.</a:t>
            </a:r>
            <a:endParaRPr sz="2500"/>
          </a:p>
          <a:p>
            <a:pPr marL="0" lvl="0" indent="0">
              <a:spcBef>
                <a:spcPts val="0"/>
              </a:spcBef>
              <a:spcAft>
                <a:spcPts val="0"/>
              </a:spcAft>
              <a:buNone/>
            </a:pPr>
            <a:endParaRPr sz="2500"/>
          </a:p>
          <a:p>
            <a:pPr marL="0" lvl="0" indent="0">
              <a:spcBef>
                <a:spcPts val="0"/>
              </a:spcBef>
              <a:spcAft>
                <a:spcPts val="0"/>
              </a:spcAft>
              <a:buNone/>
            </a:pPr>
            <a:r>
              <a:rPr lang="en-US" sz="2500" b="1"/>
              <a:t>Range of Motion</a:t>
            </a:r>
            <a:r>
              <a:rPr lang="en-US" sz="2500"/>
              <a:t> - refers to the distance and direction a joint can move between its two extremes</a:t>
            </a:r>
            <a:endParaRPr sz="2500"/>
          </a:p>
          <a:p>
            <a:pPr marL="0" lvl="0" indent="0">
              <a:spcBef>
                <a:spcPts val="0"/>
              </a:spcBef>
              <a:spcAft>
                <a:spcPts val="0"/>
              </a:spcAft>
              <a:buNone/>
            </a:pPr>
            <a:endParaRPr sz="2500"/>
          </a:p>
          <a:p>
            <a:pPr marL="0" lvl="0" indent="0">
              <a:spcBef>
                <a:spcPts val="0"/>
              </a:spcBef>
              <a:spcAft>
                <a:spcPts val="0"/>
              </a:spcAft>
              <a:buNone/>
            </a:pPr>
            <a:r>
              <a:rPr lang="en-US" sz="2500" b="1"/>
              <a:t>Fascia </a:t>
            </a:r>
            <a:r>
              <a:rPr lang="en-US" sz="2500"/>
              <a:t>- a structure of connective tissue that surrounds muscles, groups of muscles, blood vessels, and nerves</a:t>
            </a:r>
            <a:endParaRPr sz="2500"/>
          </a:p>
        </p:txBody>
      </p:sp>
    </p:spTree>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Shape 938"/>
        <p:cNvGrpSpPr/>
        <p:nvPr/>
      </p:nvGrpSpPr>
      <p:grpSpPr>
        <a:xfrm>
          <a:off x="0" y="0"/>
          <a:ext cx="0" cy="0"/>
          <a:chOff x="0" y="0"/>
          <a:chExt cx="0" cy="0"/>
        </a:xfrm>
      </p:grpSpPr>
      <p:sp>
        <p:nvSpPr>
          <p:cNvPr id="939" name="Shape 939"/>
          <p:cNvSpPr txBox="1"/>
          <p:nvPr/>
        </p:nvSpPr>
        <p:spPr>
          <a:xfrm>
            <a:off x="602575" y="611300"/>
            <a:ext cx="11040000" cy="57948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a:solidFill>
                  <a:schemeClr val="dk1"/>
                </a:solidFill>
              </a:rPr>
              <a:t>Similar to a massage, foam rollers can help break up adhesions and scar tissue. While foam rollers are unable to work as deeply into tissue as manual therapy, they still are quite proficient at breaking down minor scar tissue and adhesions to help restore muscles to length and function. Foam rollers help restore muscles to their natural length and function which helps rid</a:t>
            </a:r>
            <a:endParaRPr sz="2500">
              <a:solidFill>
                <a:schemeClr val="dk1"/>
              </a:solidFill>
            </a:endParaRPr>
          </a:p>
          <a:p>
            <a:pPr marL="0" lvl="0" indent="0">
              <a:spcBef>
                <a:spcPts val="0"/>
              </a:spcBef>
              <a:spcAft>
                <a:spcPts val="0"/>
              </a:spcAft>
              <a:buNone/>
            </a:pPr>
            <a:r>
              <a:rPr lang="en-US" sz="2500">
                <a:solidFill>
                  <a:schemeClr val="dk1"/>
                </a:solidFill>
              </a:rPr>
              <a:t>the body of muscle imbalance and dysfunction, Dispel adhesions, work scar tissue free, improve blood flow, and restore a muscle to its original length via trigger point release.</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Aside myofascial release, foam rollers are also advantageous to trainers in that they are another tool to use for exercise. Used to help re-train the CNS to perform proper movement patterns, foam rollers can be use for a variety of exercises for a variety of individuals.</a:t>
            </a:r>
            <a:endParaRPr sz="2500">
              <a:solidFill>
                <a:schemeClr val="dk1"/>
              </a:solidFill>
            </a:endParaRPr>
          </a:p>
          <a:p>
            <a:pPr marL="0" lvl="0" indent="0">
              <a:spcBef>
                <a:spcPts val="0"/>
              </a:spcBef>
              <a:spcAft>
                <a:spcPts val="0"/>
              </a:spcAft>
              <a:buClr>
                <a:schemeClr val="dk1"/>
              </a:buClr>
              <a:buSzPts val="1100"/>
              <a:buFont typeface="Arial"/>
              <a:buNone/>
            </a:pPr>
            <a:endParaRPr sz="2500">
              <a:solidFill>
                <a:schemeClr val="dk1"/>
              </a:solidFill>
            </a:endParaRPr>
          </a:p>
        </p:txBody>
      </p:sp>
    </p:spTree>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Shape 944"/>
        <p:cNvGrpSpPr/>
        <p:nvPr/>
      </p:nvGrpSpPr>
      <p:grpSpPr>
        <a:xfrm>
          <a:off x="0" y="0"/>
          <a:ext cx="0" cy="0"/>
          <a:chOff x="0" y="0"/>
          <a:chExt cx="0" cy="0"/>
        </a:xfrm>
      </p:grpSpPr>
      <p:sp>
        <p:nvSpPr>
          <p:cNvPr id="945" name="Shape 945"/>
          <p:cNvSpPr txBox="1"/>
          <p:nvPr/>
        </p:nvSpPr>
        <p:spPr>
          <a:xfrm>
            <a:off x="460800" y="487275"/>
            <a:ext cx="11217300" cy="56883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a:t>Some benefits that training with foam rollers offer:</a:t>
            </a:r>
            <a:endParaRPr sz="2500"/>
          </a:p>
          <a:p>
            <a:pPr marL="457200" lvl="0" indent="-387350">
              <a:spcBef>
                <a:spcPts val="0"/>
              </a:spcBef>
              <a:spcAft>
                <a:spcPts val="0"/>
              </a:spcAft>
              <a:buSzPts val="2500"/>
              <a:buChar char="●"/>
            </a:pPr>
            <a:r>
              <a:rPr lang="en-US" sz="2500"/>
              <a:t>break down scar tissue</a:t>
            </a:r>
            <a:endParaRPr sz="2500"/>
          </a:p>
          <a:p>
            <a:pPr marL="457200" lvl="0" indent="-387350">
              <a:spcBef>
                <a:spcPts val="0"/>
              </a:spcBef>
              <a:spcAft>
                <a:spcPts val="0"/>
              </a:spcAft>
              <a:buSzPts val="2500"/>
              <a:buChar char="●"/>
            </a:pPr>
            <a:r>
              <a:rPr lang="en-US" sz="2500"/>
              <a:t>disperse adhesions</a:t>
            </a:r>
            <a:endParaRPr sz="2500"/>
          </a:p>
          <a:p>
            <a:pPr marL="457200" lvl="0" indent="-387350">
              <a:spcBef>
                <a:spcPts val="0"/>
              </a:spcBef>
              <a:spcAft>
                <a:spcPts val="0"/>
              </a:spcAft>
              <a:buSzPts val="2500"/>
              <a:buChar char="●"/>
            </a:pPr>
            <a:r>
              <a:rPr lang="en-US" sz="2500"/>
              <a:t>increase blood flow</a:t>
            </a:r>
            <a:endParaRPr sz="2500"/>
          </a:p>
          <a:p>
            <a:pPr marL="457200" lvl="0" indent="-387350">
              <a:spcBef>
                <a:spcPts val="0"/>
              </a:spcBef>
              <a:spcAft>
                <a:spcPts val="0"/>
              </a:spcAft>
              <a:buSzPts val="2500"/>
              <a:buChar char="●"/>
            </a:pPr>
            <a:r>
              <a:rPr lang="en-US" sz="2500"/>
              <a:t>lengthen muscles</a:t>
            </a:r>
            <a:endParaRPr sz="2500"/>
          </a:p>
          <a:p>
            <a:pPr marL="457200" lvl="0" indent="-387350" rtl="0">
              <a:spcBef>
                <a:spcPts val="0"/>
              </a:spcBef>
              <a:spcAft>
                <a:spcPts val="0"/>
              </a:spcAft>
              <a:buSzPts val="2500"/>
              <a:buChar char="●"/>
            </a:pPr>
            <a:r>
              <a:rPr lang="en-US" sz="2500"/>
              <a:t>activate a muscle</a:t>
            </a:r>
            <a:endParaRPr sz="2500"/>
          </a:p>
          <a:p>
            <a:pPr marL="0" lvl="0" indent="0" rtl="0">
              <a:spcBef>
                <a:spcPts val="0"/>
              </a:spcBef>
              <a:spcAft>
                <a:spcPts val="0"/>
              </a:spcAft>
              <a:buNone/>
            </a:pPr>
            <a:endParaRPr sz="2500"/>
          </a:p>
          <a:p>
            <a:pPr marL="0" lvl="0" indent="0">
              <a:spcBef>
                <a:spcPts val="0"/>
              </a:spcBef>
              <a:spcAft>
                <a:spcPts val="0"/>
              </a:spcAft>
              <a:buNone/>
            </a:pPr>
            <a:r>
              <a:rPr lang="en-US" sz="2500">
                <a:solidFill>
                  <a:schemeClr val="dk1"/>
                </a:solidFill>
              </a:rPr>
              <a:t>Foam rollers are useful on clients both at the beginning and the end of sessions. Foam rollers can help muscles function properly before activity and return them to their normal functioning after activity.</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Using foam rollers to keep a neutral spine during supine exercises is most</a:t>
            </a:r>
            <a:endParaRPr sz="2500">
              <a:solidFill>
                <a:schemeClr val="dk1"/>
              </a:solidFill>
            </a:endParaRPr>
          </a:p>
          <a:p>
            <a:pPr marL="0" lvl="0" indent="0">
              <a:spcBef>
                <a:spcPts val="0"/>
              </a:spcBef>
              <a:spcAft>
                <a:spcPts val="0"/>
              </a:spcAft>
              <a:buNone/>
            </a:pPr>
            <a:r>
              <a:rPr lang="en-US" sz="2500">
                <a:solidFill>
                  <a:schemeClr val="dk1"/>
                </a:solidFill>
              </a:rPr>
              <a:t>beneficial for clients that have a weak/unstable </a:t>
            </a:r>
            <a:r>
              <a:rPr lang="en-US" sz="2500" b="1">
                <a:solidFill>
                  <a:schemeClr val="dk1"/>
                </a:solidFill>
              </a:rPr>
              <a:t>core </a:t>
            </a:r>
            <a:r>
              <a:rPr lang="en-US" sz="2500">
                <a:solidFill>
                  <a:schemeClr val="dk1"/>
                </a:solidFill>
              </a:rPr>
              <a:t>and issues with their </a:t>
            </a:r>
            <a:r>
              <a:rPr lang="en-US" sz="2500" b="1">
                <a:solidFill>
                  <a:schemeClr val="dk1"/>
                </a:solidFill>
              </a:rPr>
              <a:t>lower back</a:t>
            </a:r>
            <a:r>
              <a:rPr lang="en-US" sz="2500">
                <a:solidFill>
                  <a:schemeClr val="dk1"/>
                </a:solidFill>
              </a:rPr>
              <a:t>.</a:t>
            </a:r>
            <a:endParaRPr sz="2500">
              <a:solidFill>
                <a:schemeClr val="dk1"/>
              </a:solidFill>
            </a:endParaRPr>
          </a:p>
          <a:p>
            <a:pPr marL="0" lvl="0" indent="0" rtl="0">
              <a:spcBef>
                <a:spcPts val="0"/>
              </a:spcBef>
              <a:spcAft>
                <a:spcPts val="0"/>
              </a:spcAft>
              <a:buClr>
                <a:schemeClr val="dk1"/>
              </a:buClr>
              <a:buSzPts val="1100"/>
              <a:buFont typeface="Arial"/>
              <a:buNone/>
            </a:pPr>
            <a:endParaRPr sz="2500">
              <a:solidFill>
                <a:schemeClr val="dk1"/>
              </a:solidFill>
            </a:endParaRPr>
          </a:p>
          <a:p>
            <a:pPr marL="0" lvl="0" indent="0">
              <a:spcBef>
                <a:spcPts val="0"/>
              </a:spcBef>
              <a:spcAft>
                <a:spcPts val="0"/>
              </a:spcAft>
              <a:buNone/>
            </a:pPr>
            <a:endParaRPr sz="2500"/>
          </a:p>
        </p:txBody>
      </p:sp>
    </p:spTree>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sp>
        <p:nvSpPr>
          <p:cNvPr id="951" name="Shape 951"/>
          <p:cNvSpPr txBox="1"/>
          <p:nvPr/>
        </p:nvSpPr>
        <p:spPr>
          <a:xfrm>
            <a:off x="443075" y="487275"/>
            <a:ext cx="11306100" cy="58833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a:solidFill>
                  <a:schemeClr val="dk1"/>
                </a:solidFill>
              </a:rPr>
              <a:t>Using a foam roller against a wall as support will not only give the client support they need but also give their upper body the guidance of how it should move during the squat.</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If a client experiences limited hip mobility, suggest foam rolling the glutes, hamstrings, hip flexors, and gastroc/soleus.</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Proprioception is when the body can sense its position in space without the use of sight.</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Foam rollers can be used to train proprioception by challenging balance and core musculature during various exercises.</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Clr>
                <a:schemeClr val="dk1"/>
              </a:buClr>
              <a:buSzPts val="1100"/>
              <a:buFont typeface="Arial"/>
              <a:buNone/>
            </a:pPr>
            <a:r>
              <a:rPr lang="en-US" sz="2500">
                <a:solidFill>
                  <a:schemeClr val="dk1"/>
                </a:solidFill>
              </a:rPr>
              <a:t>Proprioceptive training benefits include increased balance and dynamic stability during all movements</a:t>
            </a:r>
            <a:endParaRPr sz="2500">
              <a:solidFill>
                <a:schemeClr val="dk1"/>
              </a:solidFill>
            </a:endParaRPr>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Shape 956"/>
        <p:cNvGrpSpPr/>
        <p:nvPr/>
      </p:nvGrpSpPr>
      <p:grpSpPr>
        <a:xfrm>
          <a:off x="0" y="0"/>
          <a:ext cx="0" cy="0"/>
          <a:chOff x="0" y="0"/>
          <a:chExt cx="0" cy="0"/>
        </a:xfrm>
      </p:grpSpPr>
      <p:sp>
        <p:nvSpPr>
          <p:cNvPr id="957" name="Shape 957"/>
          <p:cNvSpPr txBox="1"/>
          <p:nvPr/>
        </p:nvSpPr>
        <p:spPr>
          <a:xfrm>
            <a:off x="336750" y="327775"/>
            <a:ext cx="11323800" cy="63441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US" sz="2500">
                <a:solidFill>
                  <a:schemeClr val="dk1"/>
                </a:solidFill>
              </a:rPr>
              <a:t>As people age daily activities that require vigorous use of stabilizer muscles</a:t>
            </a:r>
            <a:endParaRPr sz="2500">
              <a:solidFill>
                <a:schemeClr val="dk1"/>
              </a:solidFill>
            </a:endParaRPr>
          </a:p>
          <a:p>
            <a:pPr marL="0" lvl="0" indent="0">
              <a:spcBef>
                <a:spcPts val="0"/>
              </a:spcBef>
              <a:spcAft>
                <a:spcPts val="0"/>
              </a:spcAft>
              <a:buNone/>
            </a:pPr>
            <a:r>
              <a:rPr lang="en-US" sz="2500">
                <a:solidFill>
                  <a:schemeClr val="dk1"/>
                </a:solidFill>
              </a:rPr>
              <a:t>decline, as does the use of full ranges of motion. As well, the arrangement of fibers within the muscles fascia begins to lose the elasticity due to either age or a sedentary lifestyle. Foam rolling daily can help maintain the integrity of the fascia, and keep beneficial ranges of motion.</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Program Design using foam rollers to train a female trainee in her mid-sixties. She has limited mobility in her hips and back, and upon assessment, her core is lacking in stability.</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3x10 for all exercises</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wall squats</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roller press (lat)</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stretch</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glute bridge</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dead bug</a:t>
            </a:r>
            <a:endParaRPr sz="2500">
              <a:solidFill>
                <a:schemeClr val="dk1"/>
              </a:solidFill>
            </a:endParaRPr>
          </a:p>
          <a:p>
            <a:pPr marL="0" lvl="0" indent="0">
              <a:spcBef>
                <a:spcPts val="0"/>
              </a:spcBef>
              <a:spcAft>
                <a:spcPts val="0"/>
              </a:spcAft>
              <a:buClr>
                <a:schemeClr val="dk1"/>
              </a:buClr>
              <a:buSzPts val="1100"/>
              <a:buFont typeface="Arial"/>
              <a:buNone/>
            </a:pPr>
            <a:endParaRPr sz="2500">
              <a:solidFill>
                <a:schemeClr val="dk1"/>
              </a:solidFill>
            </a:endParaRPr>
          </a:p>
        </p:txBody>
      </p:sp>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Shape 962"/>
        <p:cNvGrpSpPr/>
        <p:nvPr/>
      </p:nvGrpSpPr>
      <p:grpSpPr>
        <a:xfrm>
          <a:off x="0" y="0"/>
          <a:ext cx="0" cy="0"/>
          <a:chOff x="0" y="0"/>
          <a:chExt cx="0" cy="0"/>
        </a:xfrm>
      </p:grpSpPr>
      <p:sp>
        <p:nvSpPr>
          <p:cNvPr id="963" name="Shape 963"/>
          <p:cNvSpPr txBox="1"/>
          <p:nvPr/>
        </p:nvSpPr>
        <p:spPr>
          <a:xfrm>
            <a:off x="478525" y="540425"/>
            <a:ext cx="11235000" cy="59541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US" sz="2500">
                <a:solidFill>
                  <a:schemeClr val="dk1"/>
                </a:solidFill>
              </a:rPr>
              <a:t>Programming is vital to the training process as it allows the trainer to</a:t>
            </a:r>
            <a:endParaRPr sz="2500">
              <a:solidFill>
                <a:schemeClr val="dk1"/>
              </a:solidFill>
            </a:endParaRPr>
          </a:p>
          <a:p>
            <a:pPr marL="0" lvl="0" indent="0">
              <a:spcBef>
                <a:spcPts val="0"/>
              </a:spcBef>
              <a:spcAft>
                <a:spcPts val="0"/>
              </a:spcAft>
              <a:buClr>
                <a:schemeClr val="dk1"/>
              </a:buClr>
              <a:buSzPts val="1100"/>
              <a:buFont typeface="Arial"/>
              <a:buNone/>
            </a:pPr>
            <a:r>
              <a:rPr lang="en-US" sz="2500">
                <a:solidFill>
                  <a:schemeClr val="dk1"/>
                </a:solidFill>
              </a:rPr>
              <a:t>monitor the progress of an athlete and prevent overtraining, as well as</a:t>
            </a:r>
            <a:endParaRPr sz="2500">
              <a:solidFill>
                <a:schemeClr val="dk1"/>
              </a:solidFill>
            </a:endParaRPr>
          </a:p>
          <a:p>
            <a:pPr marL="0" lvl="0" indent="0">
              <a:spcBef>
                <a:spcPts val="0"/>
              </a:spcBef>
              <a:spcAft>
                <a:spcPts val="0"/>
              </a:spcAft>
              <a:buNone/>
            </a:pPr>
            <a:r>
              <a:rPr lang="en-US" sz="2500">
                <a:solidFill>
                  <a:schemeClr val="dk1"/>
                </a:solidFill>
              </a:rPr>
              <a:t>plan the proper progression of exercises and improvements.</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Programming is the careful design and prescription of exercises, volumes</a:t>
            </a:r>
            <a:endParaRPr sz="2500">
              <a:solidFill>
                <a:schemeClr val="dk1"/>
              </a:solidFill>
            </a:endParaRPr>
          </a:p>
          <a:p>
            <a:pPr marL="0" lvl="0" indent="0">
              <a:spcBef>
                <a:spcPts val="0"/>
              </a:spcBef>
              <a:spcAft>
                <a:spcPts val="0"/>
              </a:spcAft>
              <a:buNone/>
            </a:pPr>
            <a:r>
              <a:rPr lang="en-US" sz="2500">
                <a:solidFill>
                  <a:schemeClr val="dk1"/>
                </a:solidFill>
              </a:rPr>
              <a:t>and intensities to adequately stress the trainee to elicit improvements to</a:t>
            </a:r>
            <a:endParaRPr sz="2500">
              <a:solidFill>
                <a:schemeClr val="dk1"/>
              </a:solidFill>
            </a:endParaRPr>
          </a:p>
          <a:p>
            <a:pPr marL="0" lvl="0" indent="0">
              <a:spcBef>
                <a:spcPts val="0"/>
              </a:spcBef>
              <a:spcAft>
                <a:spcPts val="0"/>
              </a:spcAft>
              <a:buNone/>
            </a:pPr>
            <a:r>
              <a:rPr lang="en-US" sz="2500">
                <a:solidFill>
                  <a:schemeClr val="dk1"/>
                </a:solidFill>
              </a:rPr>
              <a:t>reach desired goals.</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In order to design a successful fitness program, it is essential to establish and</a:t>
            </a:r>
            <a:endParaRPr sz="2500">
              <a:solidFill>
                <a:schemeClr val="dk1"/>
              </a:solidFill>
            </a:endParaRPr>
          </a:p>
          <a:p>
            <a:pPr marL="0" lvl="0" indent="0">
              <a:spcBef>
                <a:spcPts val="0"/>
              </a:spcBef>
              <a:spcAft>
                <a:spcPts val="0"/>
              </a:spcAft>
              <a:buNone/>
            </a:pPr>
            <a:r>
              <a:rPr lang="en-US" sz="2500">
                <a:solidFill>
                  <a:schemeClr val="dk1"/>
                </a:solidFill>
              </a:rPr>
              <a:t>understand the primary intent of a training program. Each training program should consist of different </a:t>
            </a:r>
            <a:r>
              <a:rPr lang="en-US" sz="2500" b="1">
                <a:solidFill>
                  <a:schemeClr val="dk1"/>
                </a:solidFill>
              </a:rPr>
              <a:t>phases </a:t>
            </a:r>
            <a:r>
              <a:rPr lang="en-US" sz="2500">
                <a:solidFill>
                  <a:schemeClr val="dk1"/>
                </a:solidFill>
              </a:rPr>
              <a:t>so that the trainee can be consistently challenged through </a:t>
            </a:r>
            <a:r>
              <a:rPr lang="en-US" sz="2500" b="1">
                <a:solidFill>
                  <a:schemeClr val="dk1"/>
                </a:solidFill>
              </a:rPr>
              <a:t>overload </a:t>
            </a:r>
            <a:r>
              <a:rPr lang="en-US" sz="2500">
                <a:solidFill>
                  <a:schemeClr val="dk1"/>
                </a:solidFill>
              </a:rPr>
              <a:t>in order for adaptation due to stimulus to occur.</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Clr>
                <a:schemeClr val="dk1"/>
              </a:buClr>
              <a:buSzPts val="1100"/>
              <a:buFont typeface="Arial"/>
              <a:buNone/>
            </a:pPr>
            <a:r>
              <a:rPr lang="en-US" sz="2500">
                <a:solidFill>
                  <a:schemeClr val="dk1"/>
                </a:solidFill>
              </a:rPr>
              <a:t>Each phase should be a continuation of the last with changes and variations in tempo, intensity, rep ranges, and rest period.</a:t>
            </a:r>
            <a:endParaRPr sz="2500">
              <a:solidFill>
                <a:schemeClr val="dk1"/>
              </a:solidFill>
            </a:endParaRPr>
          </a:p>
        </p:txBody>
      </p:sp>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Shape 968"/>
        <p:cNvGrpSpPr/>
        <p:nvPr/>
      </p:nvGrpSpPr>
      <p:grpSpPr>
        <a:xfrm>
          <a:off x="0" y="0"/>
          <a:ext cx="0" cy="0"/>
          <a:chOff x="0" y="0"/>
          <a:chExt cx="0" cy="0"/>
        </a:xfrm>
      </p:grpSpPr>
      <p:sp>
        <p:nvSpPr>
          <p:cNvPr id="969" name="Shape 969"/>
          <p:cNvSpPr txBox="1"/>
          <p:nvPr/>
        </p:nvSpPr>
        <p:spPr>
          <a:xfrm>
            <a:off x="478525" y="682200"/>
            <a:ext cx="11004600" cy="56706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b="1"/>
              <a:t>Programming </a:t>
            </a:r>
            <a:r>
              <a:rPr lang="en-US" sz="2500"/>
              <a:t>- creating an exercise plan that should include phases or cycles in order to obtain consistent challenges and overloads for the client.</a:t>
            </a:r>
            <a:endParaRPr sz="2500"/>
          </a:p>
          <a:p>
            <a:pPr marL="0" lvl="0" indent="0">
              <a:spcBef>
                <a:spcPts val="0"/>
              </a:spcBef>
              <a:spcAft>
                <a:spcPts val="0"/>
              </a:spcAft>
              <a:buNone/>
            </a:pPr>
            <a:endParaRPr sz="2500"/>
          </a:p>
          <a:p>
            <a:pPr marL="0" lvl="0" indent="0">
              <a:spcBef>
                <a:spcPts val="0"/>
              </a:spcBef>
              <a:spcAft>
                <a:spcPts val="0"/>
              </a:spcAft>
              <a:buNone/>
            </a:pPr>
            <a:r>
              <a:rPr lang="en-US" sz="2500" b="1"/>
              <a:t>Volume </a:t>
            </a:r>
            <a:r>
              <a:rPr lang="en-US" sz="2500"/>
              <a:t>- refers to the number of muscles worked, exercises, and sets</a:t>
            </a:r>
            <a:endParaRPr sz="2500"/>
          </a:p>
          <a:p>
            <a:pPr marL="0" lvl="0" indent="0">
              <a:spcBef>
                <a:spcPts val="0"/>
              </a:spcBef>
              <a:spcAft>
                <a:spcPts val="0"/>
              </a:spcAft>
              <a:buNone/>
            </a:pPr>
            <a:endParaRPr sz="2500"/>
          </a:p>
          <a:p>
            <a:pPr marL="0" lvl="0" indent="0">
              <a:spcBef>
                <a:spcPts val="0"/>
              </a:spcBef>
              <a:spcAft>
                <a:spcPts val="0"/>
              </a:spcAft>
              <a:buNone/>
            </a:pPr>
            <a:r>
              <a:rPr lang="en-US" sz="2500" b="1"/>
              <a:t>Intensity </a:t>
            </a:r>
            <a:r>
              <a:rPr lang="en-US" sz="2500"/>
              <a:t>- refers to the amount of work required to achieve the activity and is proportional to the mass of the weights being lifted</a:t>
            </a:r>
            <a:endParaRPr sz="2500"/>
          </a:p>
          <a:p>
            <a:pPr marL="0" lvl="0" indent="0">
              <a:spcBef>
                <a:spcPts val="0"/>
              </a:spcBef>
              <a:spcAft>
                <a:spcPts val="0"/>
              </a:spcAft>
              <a:buNone/>
            </a:pPr>
            <a:endParaRPr sz="2500"/>
          </a:p>
          <a:p>
            <a:pPr marL="0" lvl="0" indent="0">
              <a:spcBef>
                <a:spcPts val="0"/>
              </a:spcBef>
              <a:spcAft>
                <a:spcPts val="0"/>
              </a:spcAft>
              <a:buNone/>
            </a:pPr>
            <a:r>
              <a:rPr lang="en-US" sz="2500" b="1"/>
              <a:t>Periodization </a:t>
            </a:r>
            <a:r>
              <a:rPr lang="en-US" sz="2500"/>
              <a:t>- the modulating of volume, intensity, and frequency over time to both stimulate gains and allow recovery</a:t>
            </a:r>
            <a:endParaRPr sz="2500"/>
          </a:p>
          <a:p>
            <a:pPr marL="0" lvl="0" indent="0">
              <a:spcBef>
                <a:spcPts val="0"/>
              </a:spcBef>
              <a:spcAft>
                <a:spcPts val="0"/>
              </a:spcAft>
              <a:buNone/>
            </a:pPr>
            <a:endParaRPr sz="2500"/>
          </a:p>
          <a:p>
            <a:pPr marL="0" lvl="0" indent="0" rtl="0">
              <a:spcBef>
                <a:spcPts val="0"/>
              </a:spcBef>
              <a:spcAft>
                <a:spcPts val="0"/>
              </a:spcAft>
              <a:buNone/>
            </a:pPr>
            <a:r>
              <a:rPr lang="en-US" sz="2500" b="1"/>
              <a:t>Overload principle</a:t>
            </a:r>
            <a:r>
              <a:rPr lang="en-US" sz="2500"/>
              <a:t> - states that gradual increase of stress placed on the body during exercise training will stimulate gains</a:t>
            </a:r>
            <a:endParaRPr sz="2500"/>
          </a:p>
        </p:txBody>
      </p:sp>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Shape 974"/>
        <p:cNvGrpSpPr/>
        <p:nvPr/>
      </p:nvGrpSpPr>
      <p:grpSpPr>
        <a:xfrm>
          <a:off x="0" y="0"/>
          <a:ext cx="0" cy="0"/>
          <a:chOff x="0" y="0"/>
          <a:chExt cx="0" cy="0"/>
        </a:xfrm>
      </p:grpSpPr>
      <p:sp>
        <p:nvSpPr>
          <p:cNvPr id="975" name="Shape 975"/>
          <p:cNvSpPr txBox="1"/>
          <p:nvPr/>
        </p:nvSpPr>
        <p:spPr>
          <a:xfrm>
            <a:off x="443075" y="398650"/>
            <a:ext cx="11359200" cy="60960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a:solidFill>
                  <a:schemeClr val="dk1"/>
                </a:solidFill>
              </a:rPr>
              <a:t>The principle of overload in relation to variations allows for stressors to be placed upon the body so that it can adapt and improve to those stressors placed upon it. Variations also allow for recovery over time so that the body does not advance into an overtrained state and can adapt and improve to the stress it undergoes.</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Prior to developing any specific or detailed training program, it is important to</a:t>
            </a:r>
            <a:endParaRPr sz="2500">
              <a:solidFill>
                <a:schemeClr val="dk1"/>
              </a:solidFill>
            </a:endParaRPr>
          </a:p>
          <a:p>
            <a:pPr marL="0" lvl="0" indent="0">
              <a:spcBef>
                <a:spcPts val="0"/>
              </a:spcBef>
              <a:spcAft>
                <a:spcPts val="0"/>
              </a:spcAft>
              <a:buNone/>
            </a:pPr>
            <a:r>
              <a:rPr lang="en-US" sz="2500">
                <a:solidFill>
                  <a:schemeClr val="dk1"/>
                </a:solidFill>
              </a:rPr>
              <a:t>understand what the trainee is looking for, as well as what the trainee needs.</a:t>
            </a:r>
            <a:endParaRPr sz="2500">
              <a:solidFill>
                <a:schemeClr val="dk1"/>
              </a:solidFill>
            </a:endParaRPr>
          </a:p>
          <a:p>
            <a:pPr marL="0" lvl="0" indent="0">
              <a:spcBef>
                <a:spcPts val="0"/>
              </a:spcBef>
              <a:spcAft>
                <a:spcPts val="0"/>
              </a:spcAft>
              <a:buNone/>
            </a:pPr>
            <a:r>
              <a:rPr lang="en-US" sz="2500">
                <a:solidFill>
                  <a:schemeClr val="dk1"/>
                </a:solidFill>
              </a:rPr>
              <a:t>Before any plan is designed, the first thing a trainer needs to do is </a:t>
            </a:r>
            <a:r>
              <a:rPr lang="en-US" sz="2500" b="1">
                <a:solidFill>
                  <a:schemeClr val="dk1"/>
                </a:solidFill>
              </a:rPr>
              <a:t>evaluate </a:t>
            </a:r>
            <a:r>
              <a:rPr lang="en-US" sz="2500">
                <a:solidFill>
                  <a:schemeClr val="dk1"/>
                </a:solidFill>
              </a:rPr>
              <a:t>the trainee.</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It is necessary to conduct this process because a trainer must know what muscle imbalances and problems a client may have. It is important to know any contraindications for the client based on the imbalances.</a:t>
            </a:r>
            <a:endParaRPr sz="2500">
              <a:solidFill>
                <a:schemeClr val="dk1"/>
              </a:solidFill>
            </a:endParaRPr>
          </a:p>
          <a:p>
            <a:pPr marL="0" lvl="0" indent="0">
              <a:spcBef>
                <a:spcPts val="0"/>
              </a:spcBef>
              <a:spcAft>
                <a:spcPts val="0"/>
              </a:spcAft>
              <a:buClr>
                <a:schemeClr val="dk1"/>
              </a:buClr>
              <a:buSzPts val="1100"/>
              <a:buFont typeface="Arial"/>
              <a:buNone/>
            </a:pPr>
            <a:endParaRPr sz="2500">
              <a:solidFill>
                <a:schemeClr val="dk1"/>
              </a:solidFill>
            </a:endParaRPr>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Shape 980"/>
        <p:cNvGrpSpPr/>
        <p:nvPr/>
      </p:nvGrpSpPr>
      <p:grpSpPr>
        <a:xfrm>
          <a:off x="0" y="0"/>
          <a:ext cx="0" cy="0"/>
          <a:chOff x="0" y="0"/>
          <a:chExt cx="0" cy="0"/>
        </a:xfrm>
      </p:grpSpPr>
      <p:sp>
        <p:nvSpPr>
          <p:cNvPr id="981" name="Shape 981"/>
          <p:cNvSpPr txBox="1"/>
          <p:nvPr/>
        </p:nvSpPr>
        <p:spPr>
          <a:xfrm>
            <a:off x="602575" y="575875"/>
            <a:ext cx="11075400" cy="5546700"/>
          </a:xfrm>
          <a:prstGeom prst="rect">
            <a:avLst/>
          </a:prstGeom>
          <a:noFill/>
          <a:ln>
            <a:noFill/>
          </a:ln>
        </p:spPr>
        <p:txBody>
          <a:bodyPr spcFirstLastPara="1" wrap="square" lIns="91425" tIns="91425" rIns="91425" bIns="91425" anchor="t" anchorCtr="0">
            <a:noAutofit/>
          </a:bodyPr>
          <a:lstStyle/>
          <a:p>
            <a:pPr marL="0" lvl="0" indent="0" rtl="0">
              <a:spcBef>
                <a:spcPts val="0"/>
              </a:spcBef>
              <a:spcAft>
                <a:spcPts val="0"/>
              </a:spcAft>
              <a:buNone/>
            </a:pPr>
            <a:r>
              <a:rPr lang="en-US" sz="2500">
                <a:solidFill>
                  <a:schemeClr val="dk1"/>
                </a:solidFill>
              </a:rPr>
              <a:t>Any </a:t>
            </a:r>
            <a:r>
              <a:rPr lang="en-US" sz="2500" b="1">
                <a:solidFill>
                  <a:schemeClr val="dk1"/>
                </a:solidFill>
              </a:rPr>
              <a:t>weaknesses </a:t>
            </a:r>
            <a:r>
              <a:rPr lang="en-US" sz="2500">
                <a:solidFill>
                  <a:schemeClr val="dk1"/>
                </a:solidFill>
              </a:rPr>
              <a:t>and </a:t>
            </a:r>
            <a:r>
              <a:rPr lang="en-US" sz="2500" b="1">
                <a:solidFill>
                  <a:schemeClr val="dk1"/>
                </a:solidFill>
              </a:rPr>
              <a:t>imbalances </a:t>
            </a:r>
            <a:r>
              <a:rPr lang="en-US" sz="2500">
                <a:solidFill>
                  <a:schemeClr val="dk1"/>
                </a:solidFill>
              </a:rPr>
              <a:t>should be addressed and considered a main focus when designing a program, as every program should focus not only on </a:t>
            </a:r>
            <a:r>
              <a:rPr lang="en-US" sz="2500" b="1">
                <a:solidFill>
                  <a:schemeClr val="dk1"/>
                </a:solidFill>
              </a:rPr>
              <a:t>goals </a:t>
            </a:r>
            <a:r>
              <a:rPr lang="en-US" sz="2500">
                <a:solidFill>
                  <a:schemeClr val="dk1"/>
                </a:solidFill>
              </a:rPr>
              <a:t>of the trainee, but </a:t>
            </a:r>
            <a:r>
              <a:rPr lang="en-US" sz="2500" b="1">
                <a:solidFill>
                  <a:schemeClr val="dk1"/>
                </a:solidFill>
              </a:rPr>
              <a:t>function </a:t>
            </a:r>
            <a:r>
              <a:rPr lang="en-US" sz="2500">
                <a:solidFill>
                  <a:schemeClr val="dk1"/>
                </a:solidFill>
              </a:rPr>
              <a:t>too.</a:t>
            </a:r>
            <a:endParaRPr sz="2500">
              <a:solidFill>
                <a:schemeClr val="dk1"/>
              </a:solidFill>
            </a:endParaRPr>
          </a:p>
          <a:p>
            <a:pPr marL="0" lvl="0" indent="0" rtl="0">
              <a:spcBef>
                <a:spcPts val="0"/>
              </a:spcBef>
              <a:spcAft>
                <a:spcPts val="0"/>
              </a:spcAft>
              <a:buNone/>
            </a:pPr>
            <a:endParaRPr sz="2500">
              <a:solidFill>
                <a:schemeClr val="dk1"/>
              </a:solidFill>
            </a:endParaRPr>
          </a:p>
          <a:p>
            <a:pPr marL="0" lvl="0" indent="0" rtl="0">
              <a:spcBef>
                <a:spcPts val="0"/>
              </a:spcBef>
              <a:spcAft>
                <a:spcPts val="0"/>
              </a:spcAft>
              <a:buNone/>
            </a:pPr>
            <a:r>
              <a:rPr lang="en-US" sz="2500">
                <a:solidFill>
                  <a:schemeClr val="dk1"/>
                </a:solidFill>
              </a:rPr>
              <a:t>Exercises should always be geared toward function and translate to the sport or activity of the trainee. If an exercise in not specific to the needs and goals of the client, the improvements desired to be made in that sport or activity will be negligible and have minimal transfer. The idea of transferable movements</a:t>
            </a:r>
            <a:endParaRPr sz="2500">
              <a:solidFill>
                <a:schemeClr val="dk1"/>
              </a:solidFill>
            </a:endParaRPr>
          </a:p>
          <a:p>
            <a:pPr marL="0" lvl="0" indent="0" rtl="0">
              <a:spcBef>
                <a:spcPts val="0"/>
              </a:spcBef>
              <a:spcAft>
                <a:spcPts val="0"/>
              </a:spcAft>
              <a:buNone/>
            </a:pPr>
            <a:r>
              <a:rPr lang="en-US" sz="2500">
                <a:solidFill>
                  <a:schemeClr val="dk1"/>
                </a:solidFill>
              </a:rPr>
              <a:t>is to improve performance for the specific activity and prevent injury.</a:t>
            </a:r>
            <a:endParaRPr sz="2500">
              <a:solidFill>
                <a:schemeClr val="dk1"/>
              </a:solidFill>
            </a:endParaRPr>
          </a:p>
          <a:p>
            <a:pPr marL="0" lvl="0" indent="0" rtl="0">
              <a:spcBef>
                <a:spcPts val="0"/>
              </a:spcBef>
              <a:spcAft>
                <a:spcPts val="0"/>
              </a:spcAft>
              <a:buNone/>
            </a:pPr>
            <a:endParaRPr sz="2500">
              <a:solidFill>
                <a:schemeClr val="dk1"/>
              </a:solidFill>
            </a:endParaRPr>
          </a:p>
          <a:p>
            <a:pPr marL="0" lvl="0" indent="0" rtl="0">
              <a:spcBef>
                <a:spcPts val="0"/>
              </a:spcBef>
              <a:spcAft>
                <a:spcPts val="0"/>
              </a:spcAft>
              <a:buNone/>
            </a:pPr>
            <a:r>
              <a:rPr lang="en-US" sz="2500">
                <a:solidFill>
                  <a:schemeClr val="dk1"/>
                </a:solidFill>
              </a:rPr>
              <a:t>Evaluations help with program design because rcise prescriptions and programs should be based on should be based on the client’s goals and what muscles/muscle groups need to be worked on for that client.</a:t>
            </a:r>
            <a:endParaRPr sz="2500">
              <a:solidFill>
                <a:schemeClr val="dk1"/>
              </a:solidFill>
            </a:endParaRPr>
          </a:p>
          <a:p>
            <a:pPr marL="0" lvl="0" indent="0" rtl="0">
              <a:spcBef>
                <a:spcPts val="0"/>
              </a:spcBef>
              <a:spcAft>
                <a:spcPts val="0"/>
              </a:spcAft>
              <a:buNone/>
            </a:pPr>
            <a:endParaRPr sz="2500">
              <a:solidFill>
                <a:schemeClr val="dk1"/>
              </a:solidFill>
            </a:endParaRPr>
          </a:p>
          <a:p>
            <a:pPr marL="0" lvl="0" indent="0">
              <a:spcBef>
                <a:spcPts val="0"/>
              </a:spcBef>
              <a:spcAft>
                <a:spcPts val="0"/>
              </a:spcAft>
              <a:buClr>
                <a:schemeClr val="dk1"/>
              </a:buClr>
              <a:buSzPts val="1100"/>
              <a:buFont typeface="Arial"/>
              <a:buNone/>
            </a:pPr>
            <a:endParaRPr sz="2500">
              <a:solidFill>
                <a:schemeClr val="dk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Shape 168"/>
          <p:cNvSpPr/>
          <p:nvPr/>
        </p:nvSpPr>
        <p:spPr>
          <a:xfrm>
            <a:off x="538619" y="531983"/>
            <a:ext cx="11185742" cy="563231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Long bones </a:t>
            </a:r>
            <a:r>
              <a:rPr lang="en-US" sz="1800" b="0" i="0" u="none" strike="noStrike" cap="none">
                <a:solidFill>
                  <a:schemeClr val="dk1"/>
                </a:solidFill>
                <a:latin typeface="Arial"/>
                <a:ea typeface="Arial"/>
                <a:cs typeface="Arial"/>
                <a:sym typeface="Arial"/>
              </a:rPr>
              <a:t>are found in the extremities and consist of a body (or diaphysis), the cavity in the middle of the bone (or medullary cavity), and the ends (the ephiphyses). Long bones include clavicle, humerus, radius, ulna, femur, and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tibia. Long bones act as levers within the musculoskeletal system.</a:t>
            </a:r>
            <a:endParaRPr sz="18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Cancellous bone </a:t>
            </a:r>
            <a:r>
              <a:rPr lang="en-US" sz="1800" b="0" i="0" u="none" strike="noStrike" cap="none">
                <a:solidFill>
                  <a:schemeClr val="dk1"/>
                </a:solidFill>
                <a:latin typeface="Arial"/>
                <a:ea typeface="Arial"/>
                <a:cs typeface="Arial"/>
                <a:sym typeface="Arial"/>
              </a:rPr>
              <a:t>has very porous areas that allow for the blood to pass through. Cancellous bone functions to form bone marrow.</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Short bones </a:t>
            </a:r>
            <a:r>
              <a:rPr lang="en-US" sz="1800" b="0" i="0" u="none" strike="noStrike" cap="none">
                <a:solidFill>
                  <a:schemeClr val="dk1"/>
                </a:solidFill>
                <a:latin typeface="Arial"/>
                <a:ea typeface="Arial"/>
                <a:cs typeface="Arial"/>
                <a:sym typeface="Arial"/>
              </a:rPr>
              <a:t>are found in parts of the skeleton that is intended for strength and compactness. These bones consist of cancellous tissue covered by a thin layer of compact substance supported by the periosteum. Short bones include the patellae and seamed bones.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Flat bones </a:t>
            </a:r>
            <a:r>
              <a:rPr lang="en-US" sz="1800" b="0" i="0" u="none" strike="noStrike" cap="none">
                <a:solidFill>
                  <a:schemeClr val="dk1"/>
                </a:solidFill>
                <a:latin typeface="Arial"/>
                <a:ea typeface="Arial"/>
                <a:cs typeface="Arial"/>
                <a:sym typeface="Arial"/>
              </a:rPr>
              <a:t>are typically used for extensive protection or broad surfaces for muscular attachment. They are formed by two thin layers of compact bones with cancellous</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bone between them. Flat bones include sternum, ribs, and the hip bones.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Irregular bones </a:t>
            </a:r>
            <a:r>
              <a:rPr lang="en-US" sz="1800" b="0" i="0" u="none" strike="noStrike" cap="none">
                <a:solidFill>
                  <a:schemeClr val="dk1"/>
                </a:solidFill>
                <a:latin typeface="Arial"/>
                <a:ea typeface="Arial"/>
                <a:cs typeface="Arial"/>
                <a:sym typeface="Arial"/>
              </a:rPr>
              <a:t>consist of cancellous tissue enclosed within a thin layer of compact bone. Irregular bones include vertebrae, sacrum, maxilla, and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mandible.</a:t>
            </a:r>
            <a:r>
              <a:rPr lang="en-US" sz="1800" b="0" i="0" u="sng" strike="noStrike" cap="none">
                <a:solidFill>
                  <a:schemeClr val="dk1"/>
                </a:solidFill>
                <a:latin typeface="Arial"/>
                <a:ea typeface="Arial"/>
                <a:cs typeface="Arial"/>
                <a:sym typeface="Arial"/>
              </a:rPr>
              <a:t> </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Shape 986"/>
        <p:cNvGrpSpPr/>
        <p:nvPr/>
      </p:nvGrpSpPr>
      <p:grpSpPr>
        <a:xfrm>
          <a:off x="0" y="0"/>
          <a:ext cx="0" cy="0"/>
          <a:chOff x="0" y="0"/>
          <a:chExt cx="0" cy="0"/>
        </a:xfrm>
      </p:grpSpPr>
      <p:sp>
        <p:nvSpPr>
          <p:cNvPr id="987" name="Shape 987"/>
          <p:cNvSpPr txBox="1"/>
          <p:nvPr/>
        </p:nvSpPr>
        <p:spPr>
          <a:xfrm>
            <a:off x="372200" y="629025"/>
            <a:ext cx="11447700" cy="56706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US" sz="2500">
                <a:solidFill>
                  <a:schemeClr val="dk1"/>
                </a:solidFill>
              </a:rPr>
              <a:t>Generally, evaluations between beginnings and advances athletes</a:t>
            </a:r>
            <a:endParaRPr sz="2500">
              <a:solidFill>
                <a:schemeClr val="dk1"/>
              </a:solidFill>
            </a:endParaRPr>
          </a:p>
          <a:p>
            <a:pPr marL="0" lvl="0" indent="0">
              <a:spcBef>
                <a:spcPts val="0"/>
              </a:spcBef>
              <a:spcAft>
                <a:spcPts val="0"/>
              </a:spcAft>
              <a:buNone/>
            </a:pPr>
            <a:r>
              <a:rPr lang="en-US" sz="2500">
                <a:solidFill>
                  <a:schemeClr val="dk1"/>
                </a:solidFill>
              </a:rPr>
              <a:t>should be similar: they are all designed to determine weak points in the individual that need to be corrected or improved.</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Heavy weight training or explosive movements should always be avoided with beginners.</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With beginning clients, performing more sets of lower reps is better because it</a:t>
            </a:r>
            <a:endParaRPr sz="2500">
              <a:solidFill>
                <a:schemeClr val="dk1"/>
              </a:solidFill>
            </a:endParaRPr>
          </a:p>
          <a:p>
            <a:pPr marL="0" lvl="0" indent="0">
              <a:spcBef>
                <a:spcPts val="0"/>
              </a:spcBef>
              <a:spcAft>
                <a:spcPts val="0"/>
              </a:spcAft>
              <a:buNone/>
            </a:pPr>
            <a:r>
              <a:rPr lang="en-US" sz="2500">
                <a:solidFill>
                  <a:schemeClr val="dk1"/>
                </a:solidFill>
              </a:rPr>
              <a:t>increases motor skill development. This is because clients must master the basic movement before being able to progress to more difficult strength and/or power exercises.</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Clr>
                <a:schemeClr val="dk1"/>
              </a:buClr>
              <a:buSzPts val="1100"/>
              <a:buFont typeface="Arial"/>
              <a:buNone/>
            </a:pPr>
            <a:endParaRPr sz="2500">
              <a:solidFill>
                <a:schemeClr val="dk1"/>
              </a:solidFill>
            </a:endParaRPr>
          </a:p>
        </p:txBody>
      </p:sp>
    </p:spTree>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Shape 993"/>
          <p:cNvSpPr txBox="1"/>
          <p:nvPr/>
        </p:nvSpPr>
        <p:spPr>
          <a:xfrm>
            <a:off x="549400" y="699925"/>
            <a:ext cx="11235000" cy="54756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a:solidFill>
                  <a:schemeClr val="dk1"/>
                </a:solidFill>
              </a:rPr>
              <a:t>To teach and reinforce proper form, follow this basic guideline for a program:</a:t>
            </a:r>
            <a:endParaRPr sz="2500">
              <a:solidFill>
                <a:schemeClr val="dk1"/>
              </a:solidFill>
            </a:endParaRPr>
          </a:p>
          <a:p>
            <a:pPr marL="457200" lvl="0" indent="-387350">
              <a:spcBef>
                <a:spcPts val="0"/>
              </a:spcBef>
              <a:spcAft>
                <a:spcPts val="0"/>
              </a:spcAft>
              <a:buClr>
                <a:schemeClr val="dk1"/>
              </a:buClr>
              <a:buSzPts val="2500"/>
              <a:buAutoNum type="arabicPeriod"/>
            </a:pPr>
            <a:r>
              <a:rPr lang="en-US" sz="2500">
                <a:solidFill>
                  <a:schemeClr val="dk1"/>
                </a:solidFill>
              </a:rPr>
              <a:t>Minimize the amount of exercises to be performed each session</a:t>
            </a:r>
            <a:endParaRPr sz="2500">
              <a:solidFill>
                <a:schemeClr val="dk1"/>
              </a:solidFill>
            </a:endParaRPr>
          </a:p>
          <a:p>
            <a:pPr marL="457200" lvl="0" indent="-387350">
              <a:spcBef>
                <a:spcPts val="0"/>
              </a:spcBef>
              <a:spcAft>
                <a:spcPts val="0"/>
              </a:spcAft>
              <a:buClr>
                <a:schemeClr val="dk1"/>
              </a:buClr>
              <a:buSzPts val="2500"/>
              <a:buAutoNum type="arabicPeriod"/>
            </a:pPr>
            <a:r>
              <a:rPr lang="en-US" sz="2500">
                <a:solidFill>
                  <a:schemeClr val="dk1"/>
                </a:solidFill>
              </a:rPr>
              <a:t>Teach proper mechanics through repetition</a:t>
            </a:r>
            <a:endParaRPr sz="2500">
              <a:solidFill>
                <a:schemeClr val="dk1"/>
              </a:solidFill>
            </a:endParaRPr>
          </a:p>
          <a:p>
            <a:pPr marL="457200" lvl="0" indent="-387350" rtl="0">
              <a:spcBef>
                <a:spcPts val="0"/>
              </a:spcBef>
              <a:spcAft>
                <a:spcPts val="0"/>
              </a:spcAft>
              <a:buClr>
                <a:schemeClr val="dk1"/>
              </a:buClr>
              <a:buSzPts val="2500"/>
              <a:buAutoNum type="arabicPeriod"/>
            </a:pPr>
            <a:r>
              <a:rPr lang="en-US" sz="2500">
                <a:solidFill>
                  <a:schemeClr val="dk1"/>
                </a:solidFill>
              </a:rPr>
              <a:t>Include full-body movements as the progress from body weight to added resistance.</a:t>
            </a:r>
            <a:endParaRPr sz="2500">
              <a:solidFill>
                <a:schemeClr val="dk1"/>
              </a:solidFill>
            </a:endParaRPr>
          </a:p>
          <a:p>
            <a:pPr marL="0" lvl="0" indent="0" rtl="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Phases should last anywhere between two and six weeks depending on exercise frequency, client progression, and goals.</a:t>
            </a:r>
            <a:endParaRPr sz="2500">
              <a:solidFill>
                <a:schemeClr val="dk1"/>
              </a:solidFill>
            </a:endParaRPr>
          </a:p>
          <a:p>
            <a:pPr marL="0" lvl="0" indent="0">
              <a:spcBef>
                <a:spcPts val="0"/>
              </a:spcBef>
              <a:spcAft>
                <a:spcPts val="0"/>
              </a:spcAft>
              <a:buNone/>
            </a:pPr>
            <a:endParaRPr sz="2500">
              <a:solidFill>
                <a:schemeClr val="dk1"/>
              </a:solidFill>
            </a:endParaRPr>
          </a:p>
          <a:p>
            <a:pPr marL="0" lvl="0" indent="0" rtl="0">
              <a:spcBef>
                <a:spcPts val="0"/>
              </a:spcBef>
              <a:spcAft>
                <a:spcPts val="0"/>
              </a:spcAft>
              <a:buClr>
                <a:schemeClr val="dk1"/>
              </a:buClr>
              <a:buSzPts val="1100"/>
              <a:buFont typeface="Arial"/>
              <a:buNone/>
            </a:pPr>
            <a:r>
              <a:rPr lang="en-US" sz="2500">
                <a:solidFill>
                  <a:schemeClr val="dk1"/>
                </a:solidFill>
              </a:rPr>
              <a:t>In a program, basic structure and consistency need to be maintained</a:t>
            </a:r>
            <a:endParaRPr sz="2500">
              <a:solidFill>
                <a:schemeClr val="dk1"/>
              </a:solidFill>
            </a:endParaRPr>
          </a:p>
          <a:p>
            <a:pPr marL="0" lvl="0" indent="0" rtl="0">
              <a:spcBef>
                <a:spcPts val="0"/>
              </a:spcBef>
              <a:spcAft>
                <a:spcPts val="0"/>
              </a:spcAft>
              <a:buClr>
                <a:schemeClr val="dk1"/>
              </a:buClr>
              <a:buSzPts val="1100"/>
              <a:buFont typeface="Arial"/>
              <a:buNone/>
            </a:pPr>
            <a:r>
              <a:rPr lang="en-US" sz="2500">
                <a:solidFill>
                  <a:schemeClr val="dk1"/>
                </a:solidFill>
              </a:rPr>
              <a:t>so that the trainer can monitor the trainee’s progression. Variation is important</a:t>
            </a:r>
            <a:endParaRPr sz="2500">
              <a:solidFill>
                <a:schemeClr val="dk1"/>
              </a:solidFill>
            </a:endParaRPr>
          </a:p>
          <a:p>
            <a:pPr marL="0" lvl="0" indent="0" rtl="0">
              <a:spcBef>
                <a:spcPts val="0"/>
              </a:spcBef>
              <a:spcAft>
                <a:spcPts val="0"/>
              </a:spcAft>
              <a:buClr>
                <a:schemeClr val="dk1"/>
              </a:buClr>
              <a:buSzPts val="1100"/>
              <a:buFont typeface="Arial"/>
              <a:buNone/>
            </a:pPr>
            <a:r>
              <a:rPr lang="en-US" sz="2500">
                <a:solidFill>
                  <a:schemeClr val="dk1"/>
                </a:solidFill>
              </a:rPr>
              <a:t>to a training program, too; however, there are specific variables that need to</a:t>
            </a:r>
            <a:endParaRPr sz="2500">
              <a:solidFill>
                <a:schemeClr val="dk1"/>
              </a:solidFill>
            </a:endParaRPr>
          </a:p>
          <a:p>
            <a:pPr marL="0" lvl="0" indent="0" rtl="0">
              <a:spcBef>
                <a:spcPts val="0"/>
              </a:spcBef>
              <a:spcAft>
                <a:spcPts val="0"/>
              </a:spcAft>
              <a:buClr>
                <a:schemeClr val="dk1"/>
              </a:buClr>
              <a:buSzPts val="1100"/>
              <a:buFont typeface="Arial"/>
              <a:buNone/>
            </a:pPr>
            <a:r>
              <a:rPr lang="en-US" sz="2500">
                <a:solidFill>
                  <a:schemeClr val="dk1"/>
                </a:solidFill>
              </a:rPr>
              <a:t>be changed.</a:t>
            </a:r>
            <a:endParaRPr sz="2500">
              <a:solidFill>
                <a:schemeClr val="dk1"/>
              </a:solidFill>
            </a:endParaRPr>
          </a:p>
          <a:p>
            <a:pPr marL="0" lvl="0" indent="0" rtl="0">
              <a:spcBef>
                <a:spcPts val="0"/>
              </a:spcBef>
              <a:spcAft>
                <a:spcPts val="0"/>
              </a:spcAft>
              <a:buNone/>
            </a:pPr>
            <a:endParaRPr sz="2500">
              <a:solidFill>
                <a:schemeClr val="dk1"/>
              </a:solidFill>
            </a:endParaRPr>
          </a:p>
        </p:txBody>
      </p:sp>
    </p:spTree>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Shape 998"/>
        <p:cNvGrpSpPr/>
        <p:nvPr/>
      </p:nvGrpSpPr>
      <p:grpSpPr>
        <a:xfrm>
          <a:off x="0" y="0"/>
          <a:ext cx="0" cy="0"/>
          <a:chOff x="0" y="0"/>
          <a:chExt cx="0" cy="0"/>
        </a:xfrm>
      </p:grpSpPr>
      <p:sp>
        <p:nvSpPr>
          <p:cNvPr id="999" name="Shape 999"/>
          <p:cNvSpPr txBox="1"/>
          <p:nvPr/>
        </p:nvSpPr>
        <p:spPr>
          <a:xfrm>
            <a:off x="505050" y="1497350"/>
            <a:ext cx="11181900" cy="30480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US" sz="2500">
                <a:solidFill>
                  <a:schemeClr val="dk1"/>
                </a:solidFill>
              </a:rPr>
              <a:t>Specific variables that need to be changed within a training program:</a:t>
            </a:r>
            <a:endParaRPr sz="2500">
              <a:solidFill>
                <a:schemeClr val="dk1"/>
              </a:solidFill>
            </a:endParaRPr>
          </a:p>
          <a:p>
            <a:pPr marL="0" lvl="0" indent="0">
              <a:spcBef>
                <a:spcPts val="0"/>
              </a:spcBef>
              <a:spcAft>
                <a:spcPts val="0"/>
              </a:spcAft>
              <a:buNone/>
            </a:pPr>
            <a:r>
              <a:rPr lang="en-US" sz="2500">
                <a:solidFill>
                  <a:schemeClr val="dk1"/>
                </a:solidFill>
              </a:rPr>
              <a:t>Rep range, tempo, rest periods, sets, reps, load, intensity, volume, and duration</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Progress needs to be measured in order to realize whether or not an exercise program has been effective or not.</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Clr>
                <a:schemeClr val="dk1"/>
              </a:buClr>
              <a:buSzPts val="1100"/>
              <a:buFont typeface="Arial"/>
              <a:buNone/>
            </a:pPr>
            <a:endParaRPr sz="2500">
              <a:solidFill>
                <a:schemeClr val="dk1"/>
              </a:solidFill>
            </a:endParaRPr>
          </a:p>
        </p:txBody>
      </p:sp>
    </p:spTree>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Shape 1004"/>
        <p:cNvGrpSpPr/>
        <p:nvPr/>
      </p:nvGrpSpPr>
      <p:grpSpPr>
        <a:xfrm>
          <a:off x="0" y="0"/>
          <a:ext cx="0" cy="0"/>
          <a:chOff x="0" y="0"/>
          <a:chExt cx="0" cy="0"/>
        </a:xfrm>
      </p:grpSpPr>
      <p:sp>
        <p:nvSpPr>
          <p:cNvPr id="1005" name="Shape 1005"/>
          <p:cNvSpPr txBox="1"/>
          <p:nvPr/>
        </p:nvSpPr>
        <p:spPr>
          <a:xfrm>
            <a:off x="638025" y="646750"/>
            <a:ext cx="11341500" cy="56706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US" sz="2500" b="1">
                <a:solidFill>
                  <a:schemeClr val="dk1"/>
                </a:solidFill>
              </a:rPr>
              <a:t>Serious Athlete:</a:t>
            </a:r>
            <a:endParaRPr sz="2500" b="1">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Needs strict attention and exercise selection must be precise</a:t>
            </a:r>
            <a:endParaRPr sz="2500">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Super sets, dynamic core training, plyometrics, and heavy training</a:t>
            </a:r>
            <a:endParaRPr sz="2500">
              <a:solidFill>
                <a:schemeClr val="dk1"/>
              </a:solidFill>
            </a:endParaRPr>
          </a:p>
          <a:p>
            <a:pPr marL="0" lvl="0" indent="0">
              <a:spcBef>
                <a:spcPts val="0"/>
              </a:spcBef>
              <a:spcAft>
                <a:spcPts val="0"/>
              </a:spcAft>
              <a:buClr>
                <a:schemeClr val="dk1"/>
              </a:buClr>
              <a:buSzPts val="1100"/>
              <a:buFont typeface="Arial"/>
              <a:buNone/>
            </a:pPr>
            <a:r>
              <a:rPr lang="en-US" sz="2500">
                <a:solidFill>
                  <a:schemeClr val="dk1"/>
                </a:solidFill>
              </a:rPr>
              <a:t>necessary</a:t>
            </a:r>
            <a:endParaRPr sz="2500">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Need to be coached very well/told when doing anything wrong</a:t>
            </a:r>
            <a:endParaRPr sz="2500">
              <a:solidFill>
                <a:schemeClr val="dk1"/>
              </a:solidFill>
            </a:endParaRPr>
          </a:p>
          <a:p>
            <a:pPr marL="0" lvl="0" indent="0">
              <a:spcBef>
                <a:spcPts val="0"/>
              </a:spcBef>
              <a:spcAft>
                <a:spcPts val="0"/>
              </a:spcAft>
              <a:buNone/>
            </a:pPr>
            <a:endParaRPr sz="2500" b="1">
              <a:solidFill>
                <a:schemeClr val="dk1"/>
              </a:solidFill>
            </a:endParaRPr>
          </a:p>
          <a:p>
            <a:pPr marL="0" lvl="0" indent="0">
              <a:spcBef>
                <a:spcPts val="0"/>
              </a:spcBef>
              <a:spcAft>
                <a:spcPts val="0"/>
              </a:spcAft>
              <a:buClr>
                <a:schemeClr val="dk1"/>
              </a:buClr>
              <a:buSzPts val="1100"/>
              <a:buFont typeface="Arial"/>
              <a:buNone/>
            </a:pPr>
            <a:r>
              <a:rPr lang="en-US" sz="2500" b="1">
                <a:solidFill>
                  <a:schemeClr val="dk1"/>
                </a:solidFill>
              </a:rPr>
              <a:t>Recreational Athlete:</a:t>
            </a:r>
            <a:endParaRPr sz="2500" b="1">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Progression is important, these individuals want to be challenged and exposing their weaknesses will fuel their determination</a:t>
            </a:r>
            <a:endParaRPr sz="2500">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Should train with weights 3 times a week</a:t>
            </a:r>
            <a:endParaRPr sz="2500">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Usually has some gym experience and will want to do non-</a:t>
            </a:r>
            <a:endParaRPr sz="2500">
              <a:solidFill>
                <a:schemeClr val="dk1"/>
              </a:solidFill>
            </a:endParaRPr>
          </a:p>
          <a:p>
            <a:pPr marL="0" lvl="0" indent="0">
              <a:spcBef>
                <a:spcPts val="0"/>
              </a:spcBef>
              <a:spcAft>
                <a:spcPts val="0"/>
              </a:spcAft>
              <a:buNone/>
            </a:pPr>
            <a:r>
              <a:rPr lang="en-US" sz="2500">
                <a:solidFill>
                  <a:schemeClr val="dk1"/>
                </a:solidFill>
              </a:rPr>
              <a:t>functional exercises for enjoyment but will do all sport- specific exercises you teach</a:t>
            </a:r>
            <a:endParaRPr sz="2500">
              <a:solidFill>
                <a:schemeClr val="dk1"/>
              </a:solidFill>
            </a:endParaRPr>
          </a:p>
          <a:p>
            <a:pPr marL="0" lvl="0" indent="0">
              <a:spcBef>
                <a:spcPts val="0"/>
              </a:spcBef>
              <a:spcAft>
                <a:spcPts val="0"/>
              </a:spcAft>
              <a:buClr>
                <a:schemeClr val="dk1"/>
              </a:buClr>
              <a:buSzPts val="1100"/>
              <a:buFont typeface="Arial"/>
              <a:buNone/>
            </a:pPr>
            <a:endParaRPr sz="2500">
              <a:solidFill>
                <a:schemeClr val="dk1"/>
              </a:solidFill>
            </a:endParaRPr>
          </a:p>
        </p:txBody>
      </p:sp>
    </p:spTree>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Shape 1010"/>
        <p:cNvGrpSpPr/>
        <p:nvPr/>
      </p:nvGrpSpPr>
      <p:grpSpPr>
        <a:xfrm>
          <a:off x="0" y="0"/>
          <a:ext cx="0" cy="0"/>
          <a:chOff x="0" y="0"/>
          <a:chExt cx="0" cy="0"/>
        </a:xfrm>
      </p:grpSpPr>
      <p:sp>
        <p:nvSpPr>
          <p:cNvPr id="1011" name="Shape 1011"/>
          <p:cNvSpPr txBox="1"/>
          <p:nvPr/>
        </p:nvSpPr>
        <p:spPr>
          <a:xfrm>
            <a:off x="2055700" y="2790975"/>
            <a:ext cx="9782100" cy="11412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endParaRPr/>
          </a:p>
        </p:txBody>
      </p:sp>
      <p:sp>
        <p:nvSpPr>
          <p:cNvPr id="1012" name="Shape 1012"/>
          <p:cNvSpPr txBox="1"/>
          <p:nvPr/>
        </p:nvSpPr>
        <p:spPr>
          <a:xfrm>
            <a:off x="407550" y="239175"/>
            <a:ext cx="11376900" cy="68580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b="1"/>
              <a:t>Exercise Enthusiast:</a:t>
            </a:r>
            <a:endParaRPr sz="2500" b="1"/>
          </a:p>
          <a:p>
            <a:pPr marL="457200" lvl="0" indent="-387350" rtl="0">
              <a:spcBef>
                <a:spcPts val="0"/>
              </a:spcBef>
              <a:spcAft>
                <a:spcPts val="0"/>
              </a:spcAft>
              <a:buClr>
                <a:schemeClr val="dk1"/>
              </a:buClr>
              <a:buSzPts val="2500"/>
              <a:buChar char="●"/>
            </a:pPr>
            <a:r>
              <a:rPr lang="en-US" sz="2500">
                <a:solidFill>
                  <a:schemeClr val="dk1"/>
                </a:solidFill>
              </a:rPr>
              <a:t>Lives to exercise and will stop at nothing to get into shape</a:t>
            </a:r>
            <a:endParaRPr sz="2500">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Exercises must be functional and geared towards toning and muscle building</a:t>
            </a:r>
            <a:endParaRPr sz="2500">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Program design should include 4-5 days</a:t>
            </a:r>
            <a:endParaRPr sz="2500">
              <a:solidFill>
                <a:schemeClr val="dk1"/>
              </a:solidFill>
            </a:endParaRPr>
          </a:p>
          <a:p>
            <a:pPr marL="0" lvl="0" indent="0">
              <a:spcBef>
                <a:spcPts val="0"/>
              </a:spcBef>
              <a:spcAft>
                <a:spcPts val="0"/>
              </a:spcAft>
              <a:buNone/>
            </a:pPr>
            <a:endParaRPr sz="1000">
              <a:solidFill>
                <a:schemeClr val="dk1"/>
              </a:solidFill>
            </a:endParaRPr>
          </a:p>
          <a:p>
            <a:pPr marL="0" lvl="0" indent="0" rtl="0">
              <a:spcBef>
                <a:spcPts val="0"/>
              </a:spcBef>
              <a:spcAft>
                <a:spcPts val="0"/>
              </a:spcAft>
              <a:buNone/>
            </a:pPr>
            <a:r>
              <a:rPr lang="en-US" sz="2500" b="1">
                <a:solidFill>
                  <a:schemeClr val="dk1"/>
                </a:solidFill>
              </a:rPr>
              <a:t>Weight Loss:</a:t>
            </a:r>
            <a:endParaRPr sz="2500" b="1">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Workouts should be focused on getting them to sweat and raising and lowering heart rate</a:t>
            </a:r>
            <a:endParaRPr sz="2500">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Exercises should relate to every day activities and gross movements</a:t>
            </a:r>
            <a:endParaRPr sz="2500">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Circuit training is a good routine for these participants</a:t>
            </a:r>
            <a:endParaRPr sz="2500">
              <a:solidFill>
                <a:schemeClr val="dk1"/>
              </a:solidFill>
            </a:endParaRPr>
          </a:p>
          <a:p>
            <a:pPr marL="0" lvl="0" indent="0">
              <a:spcBef>
                <a:spcPts val="0"/>
              </a:spcBef>
              <a:spcAft>
                <a:spcPts val="0"/>
              </a:spcAft>
              <a:buNone/>
            </a:pPr>
            <a:endParaRPr sz="1000">
              <a:solidFill>
                <a:schemeClr val="dk1"/>
              </a:solidFill>
            </a:endParaRPr>
          </a:p>
          <a:p>
            <a:pPr marL="0" lvl="0" indent="0">
              <a:spcBef>
                <a:spcPts val="0"/>
              </a:spcBef>
              <a:spcAft>
                <a:spcPts val="0"/>
              </a:spcAft>
              <a:buNone/>
            </a:pPr>
            <a:r>
              <a:rPr lang="en-US" sz="2500" b="1">
                <a:solidFill>
                  <a:schemeClr val="dk1"/>
                </a:solidFill>
              </a:rPr>
              <a:t>Gym Hater:</a:t>
            </a:r>
            <a:endParaRPr sz="2500" b="1">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Usually will not do anything unless they see you</a:t>
            </a:r>
            <a:endParaRPr sz="2500">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Do not want a hard workout and anything beyond simple exercises makes them upset</a:t>
            </a:r>
            <a:endParaRPr sz="2500">
              <a:solidFill>
                <a:schemeClr val="dk1"/>
              </a:solidFill>
            </a:endParaRPr>
          </a:p>
          <a:p>
            <a:pPr marL="457200" lvl="0" indent="-387350" rtl="0">
              <a:spcBef>
                <a:spcPts val="0"/>
              </a:spcBef>
              <a:spcAft>
                <a:spcPts val="0"/>
              </a:spcAft>
              <a:buClr>
                <a:schemeClr val="dk1"/>
              </a:buClr>
              <a:buSzPts val="2500"/>
              <a:buChar char="●"/>
            </a:pPr>
            <a:r>
              <a:rPr lang="en-US" sz="2500">
                <a:solidFill>
                  <a:schemeClr val="dk1"/>
                </a:solidFill>
              </a:rPr>
              <a:t>Best routine is circuit training but try and keep it fun and do your best to keep them motivated</a:t>
            </a:r>
            <a:endParaRPr sz="2500">
              <a:solidFill>
                <a:schemeClr val="dk1"/>
              </a:solidFill>
            </a:endParaRPr>
          </a:p>
          <a:p>
            <a:pPr marL="0" lvl="0" indent="0" rtl="0">
              <a:spcBef>
                <a:spcPts val="0"/>
              </a:spcBef>
              <a:spcAft>
                <a:spcPts val="0"/>
              </a:spcAft>
              <a:buNone/>
            </a:pPr>
            <a:endParaRPr sz="2500">
              <a:solidFill>
                <a:schemeClr val="dk1"/>
              </a:solidFill>
            </a:endParaRPr>
          </a:p>
          <a:p>
            <a:pPr marL="0" lvl="0" indent="0" rtl="0">
              <a:spcBef>
                <a:spcPts val="0"/>
              </a:spcBef>
              <a:spcAft>
                <a:spcPts val="0"/>
              </a:spcAft>
              <a:buNone/>
            </a:pPr>
            <a:endParaRPr sz="2500">
              <a:solidFill>
                <a:schemeClr val="dk1"/>
              </a:solidFill>
            </a:endParaRPr>
          </a:p>
          <a:p>
            <a:pPr marL="0" lvl="0" indent="0">
              <a:spcBef>
                <a:spcPts val="0"/>
              </a:spcBef>
              <a:spcAft>
                <a:spcPts val="0"/>
              </a:spcAft>
              <a:buNone/>
            </a:pPr>
            <a:endParaRPr sz="2500"/>
          </a:p>
        </p:txBody>
      </p:sp>
    </p:spTree>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Shape 1017"/>
        <p:cNvGrpSpPr/>
        <p:nvPr/>
      </p:nvGrpSpPr>
      <p:grpSpPr>
        <a:xfrm>
          <a:off x="0" y="0"/>
          <a:ext cx="0" cy="0"/>
          <a:chOff x="0" y="0"/>
          <a:chExt cx="0" cy="0"/>
        </a:xfrm>
      </p:grpSpPr>
      <p:sp>
        <p:nvSpPr>
          <p:cNvPr id="1018" name="Shape 1018"/>
          <p:cNvSpPr txBox="1"/>
          <p:nvPr/>
        </p:nvSpPr>
        <p:spPr>
          <a:xfrm>
            <a:off x="354475" y="522700"/>
            <a:ext cx="11500800" cy="58125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a:solidFill>
                  <a:schemeClr val="dk1"/>
                </a:solidFill>
              </a:rPr>
              <a:t>The role of the trainer when designing a program is to provide useful and functional exercises for each client while keeping them motivated throughout their workouts.</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Having established the different types of trainee that will be experienced, it is</a:t>
            </a:r>
            <a:endParaRPr sz="2500">
              <a:solidFill>
                <a:schemeClr val="dk1"/>
              </a:solidFill>
            </a:endParaRPr>
          </a:p>
          <a:p>
            <a:pPr marL="0" lvl="0" indent="0">
              <a:spcBef>
                <a:spcPts val="0"/>
              </a:spcBef>
              <a:spcAft>
                <a:spcPts val="0"/>
              </a:spcAft>
              <a:buNone/>
            </a:pPr>
            <a:r>
              <a:rPr lang="en-US" sz="2500">
                <a:solidFill>
                  <a:schemeClr val="dk1"/>
                </a:solidFill>
              </a:rPr>
              <a:t>important to keep in mind how they are to be trained. The majority of those who</a:t>
            </a:r>
            <a:endParaRPr sz="2500">
              <a:solidFill>
                <a:schemeClr val="dk1"/>
              </a:solidFill>
            </a:endParaRPr>
          </a:p>
          <a:p>
            <a:pPr marL="0" lvl="0" indent="0">
              <a:spcBef>
                <a:spcPts val="0"/>
              </a:spcBef>
              <a:spcAft>
                <a:spcPts val="0"/>
              </a:spcAft>
              <a:buNone/>
            </a:pPr>
            <a:r>
              <a:rPr lang="en-US" sz="2500">
                <a:solidFill>
                  <a:schemeClr val="dk1"/>
                </a:solidFill>
              </a:rPr>
              <a:t>seek trainers will not be the aspiring athlete, rather, fat-loss clients. One of the best ways to help these clients achieve their goals is though utilizing circuit training in their program. Circuit training involves performing a series of exercises with little to no rest between each exercise</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Clr>
                <a:schemeClr val="dk1"/>
              </a:buClr>
              <a:buSzPts val="1100"/>
              <a:buFont typeface="Arial"/>
              <a:buNone/>
            </a:pPr>
            <a:r>
              <a:rPr lang="en-US" sz="2500">
                <a:solidFill>
                  <a:schemeClr val="dk1"/>
                </a:solidFill>
              </a:rPr>
              <a:t>There are as few as three or as many as six exercises performed consecutively in a circuit routine</a:t>
            </a:r>
            <a:endParaRPr sz="2500">
              <a:solidFill>
                <a:schemeClr val="dk1"/>
              </a:solidFill>
            </a:endParaRPr>
          </a:p>
        </p:txBody>
      </p:sp>
    </p:spTree>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Shape 1024"/>
          <p:cNvSpPr txBox="1"/>
          <p:nvPr/>
        </p:nvSpPr>
        <p:spPr>
          <a:xfrm>
            <a:off x="558150" y="522700"/>
            <a:ext cx="11075700" cy="56883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US" sz="2500">
                <a:solidFill>
                  <a:schemeClr val="dk1"/>
                </a:solidFill>
              </a:rPr>
              <a:t>The overall goal of circuit training is to allow for anatomical  adaptation in a structured manner with a decreased risk of overload due to alternating muscle groups.You can easily control the intensity of a circuit routine by speeding up the exercises,super-setting, varying/increasing or decreasing rest periods</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highlight>
                  <a:srgbClr val="F2F2F2"/>
                </a:highlight>
              </a:rPr>
              <a:t>The frequency of a workout is very depending upon the status of the trainee. A novice should be training 2-3 per week while an experienced athlete should be 3-4 times per week.</a:t>
            </a:r>
            <a:endParaRPr sz="2500">
              <a:solidFill>
                <a:schemeClr val="dk1"/>
              </a:solidFill>
              <a:highlight>
                <a:srgbClr val="F2F2F2"/>
              </a:highlight>
            </a:endParaRPr>
          </a:p>
          <a:p>
            <a:pPr marL="0" lvl="0" indent="0">
              <a:spcBef>
                <a:spcPts val="0"/>
              </a:spcBef>
              <a:spcAft>
                <a:spcPts val="0"/>
              </a:spcAft>
              <a:buNone/>
            </a:pPr>
            <a:endParaRPr sz="2500">
              <a:solidFill>
                <a:schemeClr val="dk1"/>
              </a:solidFill>
              <a:highlight>
                <a:srgbClr val="F2F2F2"/>
              </a:highlight>
            </a:endParaRPr>
          </a:p>
          <a:p>
            <a:pPr marL="0" lvl="0" indent="0">
              <a:spcBef>
                <a:spcPts val="0"/>
              </a:spcBef>
              <a:spcAft>
                <a:spcPts val="0"/>
              </a:spcAft>
              <a:buNone/>
            </a:pPr>
            <a:r>
              <a:rPr lang="en-US" sz="2500">
                <a:solidFill>
                  <a:schemeClr val="dk1"/>
                </a:solidFill>
              </a:rPr>
              <a:t>It is important to remember that a trainee’s progression is based upon their anatomical adaptation. A novice will require about 8-10 weeks for adaptation, while an advanced trainee will require program changes after about 5 weeks due to their advanced physical capacity</a:t>
            </a:r>
            <a:endParaRPr sz="2500">
              <a:solidFill>
                <a:schemeClr val="dk1"/>
              </a:solidFill>
            </a:endParaRPr>
          </a:p>
          <a:p>
            <a:pPr marL="0" lvl="0" indent="0" rtl="0">
              <a:spcBef>
                <a:spcPts val="0"/>
              </a:spcBef>
              <a:spcAft>
                <a:spcPts val="0"/>
              </a:spcAft>
              <a:buClr>
                <a:schemeClr val="dk1"/>
              </a:buClr>
              <a:buSzPts val="1100"/>
              <a:buFont typeface="Arial"/>
              <a:buNone/>
            </a:pPr>
            <a:endParaRPr sz="2500">
              <a:solidFill>
                <a:schemeClr val="dk1"/>
              </a:solidFill>
              <a:highlight>
                <a:srgbClr val="F2F2F2"/>
              </a:highlight>
            </a:endParaRPr>
          </a:p>
        </p:txBody>
      </p:sp>
    </p:spTree>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Shape 1029"/>
        <p:cNvGrpSpPr/>
        <p:nvPr/>
      </p:nvGrpSpPr>
      <p:grpSpPr>
        <a:xfrm>
          <a:off x="0" y="0"/>
          <a:ext cx="0" cy="0"/>
          <a:chOff x="0" y="0"/>
          <a:chExt cx="0" cy="0"/>
        </a:xfrm>
      </p:grpSpPr>
      <p:sp>
        <p:nvSpPr>
          <p:cNvPr id="1030" name="Shape 1030"/>
          <p:cNvSpPr txBox="1"/>
          <p:nvPr/>
        </p:nvSpPr>
        <p:spPr>
          <a:xfrm>
            <a:off x="319200" y="443025"/>
            <a:ext cx="11181900" cy="300000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US" sz="2500">
                <a:solidFill>
                  <a:schemeClr val="dk1"/>
                </a:solidFill>
              </a:rPr>
              <a:t>The difference in programming between novice and advanced athletes has much to do with the experience and training capacity of the individual. Advanced trainees need more time spent training as their body has reached a higher level of adaptability and needs to be challenged greater.</a:t>
            </a:r>
            <a:endParaRPr sz="2500">
              <a:solidFill>
                <a:schemeClr val="dk1"/>
              </a:solidFill>
            </a:endParaRPr>
          </a:p>
          <a:p>
            <a:pPr marL="0" lvl="0" indent="0">
              <a:spcBef>
                <a:spcPts val="0"/>
              </a:spcBef>
              <a:spcAft>
                <a:spcPts val="0"/>
              </a:spcAft>
              <a:buNone/>
            </a:pPr>
            <a:endParaRPr sz="2500">
              <a:solidFill>
                <a:schemeClr val="dk1"/>
              </a:solidFill>
            </a:endParaRPr>
          </a:p>
          <a:p>
            <a:pPr marL="0" lvl="0" indent="0" rtl="0">
              <a:spcBef>
                <a:spcPts val="0"/>
              </a:spcBef>
              <a:spcAft>
                <a:spcPts val="0"/>
              </a:spcAft>
              <a:buNone/>
            </a:pPr>
            <a:endParaRPr sz="2500">
              <a:solidFill>
                <a:schemeClr val="dk1"/>
              </a:solidFill>
            </a:endParaRPr>
          </a:p>
        </p:txBody>
      </p:sp>
      <p:sp>
        <p:nvSpPr>
          <p:cNvPr id="1031" name="Shape 1031"/>
          <p:cNvSpPr txBox="1"/>
          <p:nvPr/>
        </p:nvSpPr>
        <p:spPr>
          <a:xfrm>
            <a:off x="425375" y="2915150"/>
            <a:ext cx="11181900" cy="26049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Clr>
                <a:schemeClr val="dk1"/>
              </a:buClr>
              <a:buSzPts val="1100"/>
              <a:buFont typeface="Arial"/>
              <a:buNone/>
            </a:pPr>
            <a:r>
              <a:rPr lang="en-US" sz="2500">
                <a:solidFill>
                  <a:schemeClr val="dk1"/>
                </a:solidFill>
              </a:rPr>
              <a:t>If a trainee’s program plans for training three days of the week, with one day of rest between each day, describe what the optimal arrangement would be for those three days:</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Full body</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Core, balance and stability</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Full body with small muscle focus</a:t>
            </a:r>
            <a:endParaRPr sz="2500">
              <a:solidFill>
                <a:schemeClr val="dk1"/>
              </a:solidFill>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Shape 1036"/>
        <p:cNvGrpSpPr/>
        <p:nvPr/>
      </p:nvGrpSpPr>
      <p:grpSpPr>
        <a:xfrm>
          <a:off x="0" y="0"/>
          <a:ext cx="0" cy="0"/>
          <a:chOff x="0" y="0"/>
          <a:chExt cx="0" cy="0"/>
        </a:xfrm>
      </p:grpSpPr>
      <p:sp>
        <p:nvSpPr>
          <p:cNvPr id="1037" name="Shape 1037"/>
          <p:cNvSpPr txBox="1"/>
          <p:nvPr/>
        </p:nvSpPr>
        <p:spPr>
          <a:xfrm>
            <a:off x="593700" y="416400"/>
            <a:ext cx="11004600" cy="60252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a:solidFill>
                  <a:schemeClr val="dk1"/>
                </a:solidFill>
              </a:rPr>
              <a:t>It is important to take into consideration the time of year it is for the athlete because workouts must be based on the time of the year to avoid over-training.</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While many sports are similar in their nature of human movement, they all pose different demands on the athlete. Energy systems are important to recognize when designing an athletic program. rainer must create a athletic program design that effectively trains the energy system that is important and relevant for the athlete’s sport.</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r>
              <a:rPr lang="en-US" sz="2500">
                <a:solidFill>
                  <a:schemeClr val="dk1"/>
                </a:solidFill>
              </a:rPr>
              <a:t>The 4 periods that athletic programs prepare for:</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off-season</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pre-season</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in-season</a:t>
            </a:r>
            <a:endParaRPr sz="2500">
              <a:solidFill>
                <a:schemeClr val="dk1"/>
              </a:solidFill>
            </a:endParaRPr>
          </a:p>
          <a:p>
            <a:pPr marL="457200" lvl="0" indent="-387350">
              <a:spcBef>
                <a:spcPts val="0"/>
              </a:spcBef>
              <a:spcAft>
                <a:spcPts val="0"/>
              </a:spcAft>
              <a:buClr>
                <a:schemeClr val="dk1"/>
              </a:buClr>
              <a:buSzPts val="2500"/>
              <a:buChar char="●"/>
            </a:pPr>
            <a:r>
              <a:rPr lang="en-US" sz="2500">
                <a:solidFill>
                  <a:schemeClr val="dk1"/>
                </a:solidFill>
              </a:rPr>
              <a:t>post-season</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Clr>
                <a:schemeClr val="dk1"/>
              </a:buClr>
              <a:buSzPts val="1100"/>
              <a:buFont typeface="Arial"/>
              <a:buNone/>
            </a:pPr>
            <a:endParaRPr sz="2500">
              <a:solidFill>
                <a:schemeClr val="dk1"/>
              </a:solidFill>
            </a:endParaRPr>
          </a:p>
        </p:txBody>
      </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Shape 1042"/>
        <p:cNvGrpSpPr/>
        <p:nvPr/>
      </p:nvGrpSpPr>
      <p:grpSpPr>
        <a:xfrm>
          <a:off x="0" y="0"/>
          <a:ext cx="0" cy="0"/>
          <a:chOff x="0" y="0"/>
          <a:chExt cx="0" cy="0"/>
        </a:xfrm>
      </p:grpSpPr>
      <p:sp>
        <p:nvSpPr>
          <p:cNvPr id="1043" name="Shape 1043"/>
          <p:cNvSpPr txBox="1"/>
          <p:nvPr/>
        </p:nvSpPr>
        <p:spPr>
          <a:xfrm>
            <a:off x="407550" y="372200"/>
            <a:ext cx="11376900" cy="5936400"/>
          </a:xfrm>
          <a:prstGeom prst="rect">
            <a:avLst/>
          </a:prstGeom>
          <a:noFill/>
          <a:ln>
            <a:noFill/>
          </a:ln>
        </p:spPr>
        <p:txBody>
          <a:bodyPr spcFirstLastPara="1" wrap="square" lIns="91425" tIns="91425" rIns="91425" bIns="91425" anchor="t" anchorCtr="0">
            <a:noAutofit/>
          </a:bodyPr>
          <a:lstStyle/>
          <a:p>
            <a:pPr marL="0" lvl="0" indent="0">
              <a:spcBef>
                <a:spcPts val="0"/>
              </a:spcBef>
              <a:spcAft>
                <a:spcPts val="0"/>
              </a:spcAft>
              <a:buNone/>
            </a:pPr>
            <a:r>
              <a:rPr lang="en-US" sz="2500">
                <a:solidFill>
                  <a:schemeClr val="dk1"/>
                </a:solidFill>
              </a:rPr>
              <a:t>The off-season is usually a time for preparation. Corrective and strength work is the main focus of the program, so that the athlete can improve in lagging areas. Gross movements performed with slower tempo should be used during the first phase followed by gross movements performed with an explosive tempo during the second phase.</a:t>
            </a:r>
            <a:endParaRPr sz="2500">
              <a:solidFill>
                <a:schemeClr val="dk1"/>
              </a:solidFill>
            </a:endParaRPr>
          </a:p>
          <a:p>
            <a:pPr marL="0" lvl="0" indent="0">
              <a:spcBef>
                <a:spcPts val="0"/>
              </a:spcBef>
              <a:spcAft>
                <a:spcPts val="0"/>
              </a:spcAft>
              <a:buNone/>
            </a:pPr>
            <a:endParaRPr sz="1000">
              <a:solidFill>
                <a:schemeClr val="dk1"/>
              </a:solidFill>
            </a:endParaRPr>
          </a:p>
          <a:p>
            <a:pPr marL="0" lvl="0" indent="0">
              <a:spcBef>
                <a:spcPts val="0"/>
              </a:spcBef>
              <a:spcAft>
                <a:spcPts val="0"/>
              </a:spcAft>
              <a:buNone/>
            </a:pPr>
            <a:r>
              <a:rPr lang="en-US" sz="2500">
                <a:solidFill>
                  <a:schemeClr val="dk1"/>
                </a:solidFill>
              </a:rPr>
              <a:t>Pre-season is when an athlete becomes sharpened prior to the start of actual competition. Programs begin to diverge from a strength focus and incorporate more speed and power movements to help the explosiveness and quickness of the athlete during competition. Po</a:t>
            </a:r>
            <a:r>
              <a:rPr lang="en-US" sz="2500">
                <a:solidFill>
                  <a:schemeClr val="dk1"/>
                </a:solidFill>
                <a:highlight>
                  <a:srgbClr val="F2F2F2"/>
                </a:highlight>
              </a:rPr>
              <a:t>wer and endurance strength should be used during this phase.</a:t>
            </a:r>
            <a:endParaRPr sz="2500">
              <a:solidFill>
                <a:schemeClr val="dk1"/>
              </a:solidFill>
              <a:highlight>
                <a:srgbClr val="F2F2F2"/>
              </a:highlight>
            </a:endParaRPr>
          </a:p>
          <a:p>
            <a:pPr marL="0" lvl="0" indent="0">
              <a:spcBef>
                <a:spcPts val="0"/>
              </a:spcBef>
              <a:spcAft>
                <a:spcPts val="0"/>
              </a:spcAft>
              <a:buNone/>
            </a:pPr>
            <a:endParaRPr sz="1000">
              <a:solidFill>
                <a:schemeClr val="dk1"/>
              </a:solidFill>
              <a:highlight>
                <a:srgbClr val="F2F2F2"/>
              </a:highlight>
            </a:endParaRPr>
          </a:p>
          <a:p>
            <a:pPr marL="0" lvl="0" indent="0">
              <a:spcBef>
                <a:spcPts val="0"/>
              </a:spcBef>
              <a:spcAft>
                <a:spcPts val="0"/>
              </a:spcAft>
              <a:buNone/>
            </a:pPr>
            <a:r>
              <a:rPr lang="en-US" sz="2500">
                <a:solidFill>
                  <a:schemeClr val="dk1"/>
                </a:solidFill>
              </a:rPr>
              <a:t>In-season training naturally wants to keep the athlete fresh for game time, so workouts are not too demanding, but more focused on maintaining the gains during the off-and pre-season. Continue explosive lifts but decrease frequency and avoid high risk exercises while keeping workouts shorter and avoiding a lot of aerobic activity.</a:t>
            </a:r>
            <a:endParaRPr sz="2500">
              <a:solidFill>
                <a:schemeClr val="dk1"/>
              </a:solidFill>
            </a:endParaRPr>
          </a:p>
          <a:p>
            <a:pPr marL="0" lvl="0" indent="0">
              <a:spcBef>
                <a:spcPts val="0"/>
              </a:spcBef>
              <a:spcAft>
                <a:spcPts val="0"/>
              </a:spcAft>
              <a:buNone/>
            </a:pPr>
            <a:endParaRPr sz="2500">
              <a:solidFill>
                <a:schemeClr val="dk1"/>
              </a:solidFill>
            </a:endParaRPr>
          </a:p>
          <a:p>
            <a:pPr marL="0" lvl="0" indent="0">
              <a:spcBef>
                <a:spcPts val="0"/>
              </a:spcBef>
              <a:spcAft>
                <a:spcPts val="0"/>
              </a:spcAft>
              <a:buNone/>
            </a:pPr>
            <a:endParaRPr sz="2500">
              <a:solidFill>
                <a:schemeClr val="dk1"/>
              </a:solidFill>
              <a:highlight>
                <a:srgbClr val="F2F2F2"/>
              </a:highlight>
            </a:endParaRPr>
          </a:p>
          <a:p>
            <a:pPr marL="0" lvl="0" indent="0">
              <a:spcBef>
                <a:spcPts val="0"/>
              </a:spcBef>
              <a:spcAft>
                <a:spcPts val="0"/>
              </a:spcAft>
              <a:buClr>
                <a:schemeClr val="dk1"/>
              </a:buClr>
              <a:buSzPts val="1100"/>
              <a:buFont typeface="Arial"/>
              <a:buNone/>
            </a:pPr>
            <a:endParaRPr sz="2500">
              <a:solidFill>
                <a:schemeClr val="dk1"/>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pic>
        <p:nvPicPr>
          <p:cNvPr id="173" name="Shape 173"/>
          <p:cNvPicPr preferRelativeResize="0"/>
          <p:nvPr/>
        </p:nvPicPr>
        <p:blipFill rotWithShape="1">
          <a:blip r:embed="rId3">
            <a:alphaModFix/>
          </a:blip>
          <a:srcRect/>
          <a:stretch/>
        </p:blipFill>
        <p:spPr>
          <a:xfrm>
            <a:off x="1490597" y="626301"/>
            <a:ext cx="9018740" cy="5436295"/>
          </a:xfrm>
          <a:prstGeom prst="rect">
            <a:avLst/>
          </a:prstGeom>
          <a:noFill/>
          <a:ln>
            <a:noFill/>
          </a:ln>
        </p:spPr>
      </p:pic>
    </p:spTree>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00100" y="419100"/>
            <a:ext cx="10420350" cy="5810250"/>
          </a:xfrm>
        </p:spPr>
        <p:txBody>
          <a:bodyPr/>
          <a:lstStyle/>
          <a:p>
            <a:pPr algn="l"/>
            <a:r>
              <a:rPr lang="en-US" sz="2500" dirty="0" smtClean="0">
                <a:latin typeface="+mj-lt"/>
              </a:rPr>
              <a:t>	After </a:t>
            </a:r>
            <a:r>
              <a:rPr lang="en-US" sz="2500" dirty="0">
                <a:latin typeface="+mj-lt"/>
              </a:rPr>
              <a:t>a long, rough season, the post-season is a period used for recovery. No direct sport practice is done, but some training is still maintained. Higher reps to encourage recovery, and keep the body conditioned, but nothing of great stress to overexert the body</a:t>
            </a:r>
            <a:r>
              <a:rPr lang="en-US" sz="2500" dirty="0" smtClean="0">
                <a:latin typeface="+mj-lt"/>
              </a:rPr>
              <a:t>.</a:t>
            </a:r>
          </a:p>
          <a:p>
            <a:pPr algn="l"/>
            <a:r>
              <a:rPr lang="en-US" sz="2500" dirty="0" smtClean="0">
                <a:latin typeface="+mj-lt"/>
              </a:rPr>
              <a:t>	When </a:t>
            </a:r>
            <a:r>
              <a:rPr lang="en-US" sz="2500" dirty="0">
                <a:latin typeface="+mj-lt"/>
              </a:rPr>
              <a:t>designing a program, goals are the end result. Each person will have different goals, needs, and requirements, with different abilities to achieve them. Programs should reflect the abilities of the trainee, as well as the specific goals, needs, and requirements. </a:t>
            </a:r>
            <a:endParaRPr lang="en-US" sz="2500" dirty="0" smtClean="0">
              <a:latin typeface="+mj-lt"/>
            </a:endParaRPr>
          </a:p>
          <a:p>
            <a:pPr algn="l"/>
            <a:r>
              <a:rPr lang="en-US" sz="2500" dirty="0" smtClean="0">
                <a:latin typeface="+mj-lt"/>
              </a:rPr>
              <a:t>	</a:t>
            </a:r>
          </a:p>
          <a:p>
            <a:pPr algn="l"/>
            <a:r>
              <a:rPr lang="en-US" sz="2500" b="1" dirty="0" smtClean="0">
                <a:latin typeface="+mj-lt"/>
              </a:rPr>
              <a:t>Competitive Athlete:</a:t>
            </a:r>
          </a:p>
          <a:p>
            <a:pPr algn="l">
              <a:buFont typeface="Arial" panose="020B0604020202020204" pitchFamily="34" charset="0"/>
              <a:buChar char="•"/>
            </a:pPr>
            <a:r>
              <a:rPr lang="en-US" sz="2500" dirty="0" smtClean="0">
                <a:latin typeface="+mj-lt"/>
              </a:rPr>
              <a:t>Duration – 4 days per week</a:t>
            </a:r>
          </a:p>
          <a:p>
            <a:pPr algn="l">
              <a:buFont typeface="Arial" panose="020B0604020202020204" pitchFamily="34" charset="0"/>
              <a:buChar char="•"/>
            </a:pPr>
            <a:r>
              <a:rPr lang="en-US" sz="2500" dirty="0" smtClean="0">
                <a:latin typeface="+mj-lt"/>
              </a:rPr>
              <a:t>Exercises – Olympic lifts, squats, </a:t>
            </a:r>
            <a:r>
              <a:rPr lang="en-US" sz="2500" dirty="0" err="1" smtClean="0">
                <a:latin typeface="+mj-lt"/>
              </a:rPr>
              <a:t>plyometrics</a:t>
            </a:r>
            <a:r>
              <a:rPr lang="en-US" sz="2500" dirty="0" smtClean="0">
                <a:latin typeface="+mj-lt"/>
              </a:rPr>
              <a:t>, agility</a:t>
            </a:r>
          </a:p>
          <a:p>
            <a:pPr algn="l">
              <a:buFont typeface="Arial" panose="020B0604020202020204" pitchFamily="34" charset="0"/>
              <a:buChar char="•"/>
            </a:pPr>
            <a:r>
              <a:rPr lang="en-US" sz="2500" dirty="0" smtClean="0">
                <a:latin typeface="+mj-lt"/>
              </a:rPr>
              <a:t>Intensity – 80-100%</a:t>
            </a:r>
            <a:endParaRPr lang="en-US" sz="2500" dirty="0">
              <a:latin typeface="+mj-lt"/>
            </a:endParaRPr>
          </a:p>
        </p:txBody>
      </p:sp>
    </p:spTree>
    <p:extLst>
      <p:ext uri="{BB962C8B-B14F-4D97-AF65-F5344CB8AC3E}">
        <p14:creationId xmlns:p14="http://schemas.microsoft.com/office/powerpoint/2010/main" val="1231065058"/>
      </p:ext>
    </p:extLst>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90550" y="400050"/>
            <a:ext cx="11125200" cy="5810250"/>
          </a:xfrm>
        </p:spPr>
        <p:txBody>
          <a:bodyPr/>
          <a:lstStyle/>
          <a:p>
            <a:pPr algn="l"/>
            <a:r>
              <a:rPr lang="en-US" sz="2500" b="1" dirty="0" smtClean="0">
                <a:latin typeface="+mj-lt"/>
              </a:rPr>
              <a:t>Recreational Athlete:</a:t>
            </a:r>
          </a:p>
          <a:p>
            <a:pPr algn="l">
              <a:buFont typeface="Arial" panose="020B0604020202020204" pitchFamily="34" charset="0"/>
              <a:buChar char="•"/>
            </a:pPr>
            <a:r>
              <a:rPr lang="en-US" sz="2500" dirty="0" smtClean="0">
                <a:latin typeface="+mj-lt"/>
              </a:rPr>
              <a:t>Duration – 3 days per week</a:t>
            </a:r>
          </a:p>
          <a:p>
            <a:pPr algn="l">
              <a:buFont typeface="Arial" panose="020B0604020202020204" pitchFamily="34" charset="0"/>
              <a:buChar char="•"/>
            </a:pPr>
            <a:r>
              <a:rPr lang="en-US" sz="2500" dirty="0" smtClean="0">
                <a:latin typeface="+mj-lt"/>
              </a:rPr>
              <a:t>Exercises – squats, general strength work, moderate plyometric &amp; agility</a:t>
            </a:r>
          </a:p>
          <a:p>
            <a:pPr algn="l">
              <a:buFont typeface="Arial" panose="020B0604020202020204" pitchFamily="34" charset="0"/>
              <a:buChar char="•"/>
            </a:pPr>
            <a:r>
              <a:rPr lang="en-US" sz="2500" dirty="0" smtClean="0">
                <a:latin typeface="+mj-lt"/>
              </a:rPr>
              <a:t>Intensity – 80%</a:t>
            </a:r>
          </a:p>
          <a:p>
            <a:pPr algn="l"/>
            <a:endParaRPr lang="en-US" sz="2500" dirty="0">
              <a:latin typeface="+mj-lt"/>
            </a:endParaRPr>
          </a:p>
          <a:p>
            <a:pPr algn="l"/>
            <a:r>
              <a:rPr lang="en-US" sz="2500" b="1" dirty="0" smtClean="0">
                <a:latin typeface="+mj-lt"/>
              </a:rPr>
              <a:t>Beginner:</a:t>
            </a:r>
          </a:p>
          <a:p>
            <a:pPr algn="l">
              <a:buFont typeface="Arial" panose="020B0604020202020204" pitchFamily="34" charset="0"/>
              <a:buChar char="•"/>
            </a:pPr>
            <a:r>
              <a:rPr lang="en-US" sz="2500" dirty="0" smtClean="0">
                <a:latin typeface="+mj-lt"/>
              </a:rPr>
              <a:t>Duration – 2 days per week</a:t>
            </a:r>
          </a:p>
          <a:p>
            <a:pPr algn="l">
              <a:buFont typeface="Arial" panose="020B0604020202020204" pitchFamily="34" charset="0"/>
              <a:buChar char="•"/>
            </a:pPr>
            <a:r>
              <a:rPr lang="en-US" sz="2500" dirty="0" smtClean="0">
                <a:latin typeface="+mj-lt"/>
              </a:rPr>
              <a:t>Exercises – beginning progressions for all exercises</a:t>
            </a:r>
          </a:p>
          <a:p>
            <a:pPr algn="l">
              <a:buFont typeface="Arial" panose="020B0604020202020204" pitchFamily="34" charset="0"/>
              <a:buChar char="•"/>
            </a:pPr>
            <a:r>
              <a:rPr lang="en-US" sz="2500" dirty="0" smtClean="0">
                <a:latin typeface="+mj-lt"/>
              </a:rPr>
              <a:t>Intensity – 60-80%</a:t>
            </a:r>
            <a:endParaRPr lang="en-US" sz="2500" dirty="0">
              <a:latin typeface="+mj-lt"/>
            </a:endParaRPr>
          </a:p>
        </p:txBody>
      </p:sp>
    </p:spTree>
    <p:extLst>
      <p:ext uri="{BB962C8B-B14F-4D97-AF65-F5344CB8AC3E}">
        <p14:creationId xmlns:p14="http://schemas.microsoft.com/office/powerpoint/2010/main" val="3653915166"/>
      </p:ext>
    </p:extLst>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8150" y="152400"/>
            <a:ext cx="11315700" cy="6457950"/>
          </a:xfrm>
        </p:spPr>
        <p:txBody>
          <a:bodyPr/>
          <a:lstStyle/>
          <a:p>
            <a:pPr algn="l"/>
            <a:r>
              <a:rPr lang="en-US" sz="2500" dirty="0" smtClean="0">
                <a:latin typeface="+mj-lt"/>
              </a:rPr>
              <a:t>	So </a:t>
            </a:r>
            <a:r>
              <a:rPr lang="en-US" sz="2500" dirty="0">
                <a:latin typeface="+mj-lt"/>
              </a:rPr>
              <a:t>many of the popular exercises performed in the gym have gained such notoriety from the bodybuilding scene. The era of Arnold Schwarzenegger and body building magazines have created a myth that certain exercises and machines are beneficial to the </a:t>
            </a:r>
            <a:r>
              <a:rPr lang="en-US" sz="2500" dirty="0" smtClean="0">
                <a:latin typeface="+mj-lt"/>
              </a:rPr>
              <a:t>body.</a:t>
            </a:r>
          </a:p>
          <a:p>
            <a:pPr algn="l"/>
            <a:endParaRPr lang="en-US" sz="1000" dirty="0">
              <a:latin typeface="+mj-lt"/>
            </a:endParaRPr>
          </a:p>
          <a:p>
            <a:pPr algn="l"/>
            <a:r>
              <a:rPr lang="en-US" sz="2500" dirty="0" smtClean="0">
                <a:latin typeface="+mj-lt"/>
              </a:rPr>
              <a:t>	Many </a:t>
            </a:r>
            <a:r>
              <a:rPr lang="en-US" sz="2500" dirty="0">
                <a:latin typeface="+mj-lt"/>
              </a:rPr>
              <a:t>of the popular exercises performed today can actually be hazardous to one’s body and lead to stress related injuries</a:t>
            </a:r>
            <a:r>
              <a:rPr lang="en-US" sz="2500" dirty="0" smtClean="0">
                <a:latin typeface="+mj-lt"/>
              </a:rPr>
              <a:t>.</a:t>
            </a:r>
          </a:p>
          <a:p>
            <a:pPr algn="l"/>
            <a:endParaRPr lang="en-US" sz="1000" dirty="0">
              <a:latin typeface="+mj-lt"/>
            </a:endParaRPr>
          </a:p>
          <a:p>
            <a:pPr algn="l"/>
            <a:r>
              <a:rPr lang="en-US" sz="2500" dirty="0">
                <a:latin typeface="+mj-lt"/>
              </a:rPr>
              <a:t>	Just because something is popular, does not mean that it is worth doing. Many of the popular exercises performed should not be performed at all by a majority of the population, unless a specific need requires that </a:t>
            </a:r>
            <a:r>
              <a:rPr lang="en-US" sz="2500" dirty="0" smtClean="0">
                <a:latin typeface="+mj-lt"/>
              </a:rPr>
              <a:t>movement.</a:t>
            </a:r>
            <a:endParaRPr lang="en-US" sz="2500" dirty="0">
              <a:latin typeface="+mj-lt"/>
            </a:endParaRPr>
          </a:p>
          <a:p>
            <a:pPr algn="l"/>
            <a:r>
              <a:rPr lang="en-US" sz="1000" dirty="0" smtClean="0">
                <a:latin typeface="+mj-lt"/>
              </a:rPr>
              <a:t>	</a:t>
            </a:r>
          </a:p>
          <a:p>
            <a:pPr algn="l"/>
            <a:r>
              <a:rPr lang="en-US" sz="2500" dirty="0">
                <a:latin typeface="+mj-lt"/>
              </a:rPr>
              <a:t>	</a:t>
            </a:r>
            <a:r>
              <a:rPr lang="en-US" sz="2500" dirty="0" smtClean="0">
                <a:latin typeface="+mj-lt"/>
              </a:rPr>
              <a:t>Since </a:t>
            </a:r>
            <a:r>
              <a:rPr lang="en-US" sz="2500" dirty="0">
                <a:latin typeface="+mj-lt"/>
              </a:rPr>
              <a:t>the era of Arnold Schwarzenegger and the rise of “bodybuilding” style routines, people in gyms all over the world perform exercises that in a functional world are as beneficial as people think, and may actually be detrimental to their well-being. Some reasons for not performing specific exercises could be preexisting conditions, postural or muscular imbalances, or simply poor mechanics of movement of the </a:t>
            </a:r>
            <a:r>
              <a:rPr lang="en-US" sz="2500" dirty="0" smtClean="0">
                <a:latin typeface="+mj-lt"/>
              </a:rPr>
              <a:t>exercise.</a:t>
            </a:r>
            <a:endParaRPr lang="en-US" sz="2500" dirty="0">
              <a:latin typeface="+mj-lt"/>
            </a:endParaRPr>
          </a:p>
          <a:p>
            <a:pPr algn="l"/>
            <a:endParaRPr lang="en-US" sz="2500" dirty="0">
              <a:latin typeface="+mj-lt"/>
            </a:endParaRPr>
          </a:p>
          <a:p>
            <a:pPr algn="l"/>
            <a:endParaRPr lang="en-US" sz="2500" dirty="0">
              <a:latin typeface="+mj-lt"/>
            </a:endParaRPr>
          </a:p>
        </p:txBody>
      </p:sp>
    </p:spTree>
    <p:extLst>
      <p:ext uri="{BB962C8B-B14F-4D97-AF65-F5344CB8AC3E}">
        <p14:creationId xmlns:p14="http://schemas.microsoft.com/office/powerpoint/2010/main" val="1209695059"/>
      </p:ext>
    </p:extLst>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76250" y="152400"/>
            <a:ext cx="11201400" cy="6286500"/>
          </a:xfrm>
        </p:spPr>
        <p:txBody>
          <a:bodyPr/>
          <a:lstStyle/>
          <a:p>
            <a:pPr algn="l"/>
            <a:r>
              <a:rPr lang="en-US" sz="2500" dirty="0" smtClean="0">
                <a:latin typeface="+mj-lt"/>
              </a:rPr>
              <a:t>	Aside </a:t>
            </a:r>
            <a:r>
              <a:rPr lang="en-US" sz="2500" dirty="0">
                <a:latin typeface="+mj-lt"/>
              </a:rPr>
              <a:t>true weightlifting gyms, every commercial gym in existence will have machines of just about every variety and for all body parts. Yet, while these machines are designed to work specific body groups or parts, they do </a:t>
            </a:r>
            <a:r>
              <a:rPr lang="en-US" sz="2500" dirty="0" smtClean="0">
                <a:latin typeface="+mj-lt"/>
              </a:rPr>
              <a:t>not train the body in the most effective manner. </a:t>
            </a:r>
            <a:r>
              <a:rPr lang="en-US" sz="2500" dirty="0">
                <a:latin typeface="+mj-lt"/>
              </a:rPr>
              <a:t>Most machines do not train muscles or movements in the way they are naturally meant to. They do not activate stabilizers of specific muscle groups and/or core </a:t>
            </a:r>
            <a:r>
              <a:rPr lang="en-US" sz="2500" dirty="0" smtClean="0">
                <a:latin typeface="+mj-lt"/>
              </a:rPr>
              <a:t>musculature.</a:t>
            </a:r>
          </a:p>
          <a:p>
            <a:pPr algn="l"/>
            <a:endParaRPr lang="en-US" sz="1000" dirty="0">
              <a:latin typeface="+mj-lt"/>
            </a:endParaRPr>
          </a:p>
          <a:p>
            <a:pPr algn="l"/>
            <a:r>
              <a:rPr lang="en-US" sz="2500" dirty="0">
                <a:latin typeface="+mj-lt"/>
              </a:rPr>
              <a:t>	</a:t>
            </a:r>
            <a:r>
              <a:rPr lang="en-US" sz="2500" dirty="0" smtClean="0">
                <a:latin typeface="+mj-lt"/>
              </a:rPr>
              <a:t>Machines </a:t>
            </a:r>
            <a:r>
              <a:rPr lang="en-US" sz="2500" dirty="0">
                <a:latin typeface="+mj-lt"/>
              </a:rPr>
              <a:t>allow trainees that do have not enough stabilizing ability to </a:t>
            </a:r>
            <a:r>
              <a:rPr lang="en-US" sz="2500" dirty="0" smtClean="0">
                <a:latin typeface="+mj-lt"/>
              </a:rPr>
              <a:t>perform isolated movements.</a:t>
            </a:r>
          </a:p>
          <a:p>
            <a:pPr algn="l"/>
            <a:endParaRPr lang="en-US" sz="1000" dirty="0">
              <a:latin typeface="+mj-lt"/>
            </a:endParaRPr>
          </a:p>
          <a:p>
            <a:pPr algn="l"/>
            <a:r>
              <a:rPr lang="en-US" sz="2500" dirty="0" smtClean="0">
                <a:latin typeface="+mj-lt"/>
              </a:rPr>
              <a:t>	As </a:t>
            </a:r>
            <a:r>
              <a:rPr lang="en-US" sz="2500" dirty="0">
                <a:latin typeface="+mj-lt"/>
              </a:rPr>
              <a:t>discussed in previous chapters, during movement, there are the muscles that are primary movers, and muscles that are </a:t>
            </a:r>
            <a:r>
              <a:rPr lang="en-US" sz="2500" b="1" dirty="0" smtClean="0">
                <a:latin typeface="+mj-lt"/>
              </a:rPr>
              <a:t>stabilizer </a:t>
            </a:r>
            <a:r>
              <a:rPr lang="en-US" sz="2500" dirty="0" smtClean="0">
                <a:latin typeface="+mj-lt"/>
              </a:rPr>
              <a:t>muscles </a:t>
            </a:r>
            <a:r>
              <a:rPr lang="en-US" sz="2500" dirty="0">
                <a:latin typeface="+mj-lt"/>
              </a:rPr>
              <a:t>to help maintain position throughout ranges of motion. Machines have a tendency to minimize the work of these types of muscles since machines </a:t>
            </a:r>
            <a:r>
              <a:rPr lang="en-US" sz="2500" dirty="0" smtClean="0">
                <a:latin typeface="+mj-lt"/>
              </a:rPr>
              <a:t>have </a:t>
            </a:r>
            <a:r>
              <a:rPr lang="en-US" sz="2500" b="1" dirty="0" smtClean="0">
                <a:latin typeface="+mj-lt"/>
              </a:rPr>
              <a:t>fixed </a:t>
            </a:r>
            <a:r>
              <a:rPr lang="en-US" sz="2500" dirty="0" smtClean="0">
                <a:latin typeface="+mj-lt"/>
              </a:rPr>
              <a:t>planes </a:t>
            </a:r>
            <a:r>
              <a:rPr lang="en-US" sz="2500" dirty="0">
                <a:latin typeface="+mj-lt"/>
              </a:rPr>
              <a:t>of motion/movement.</a:t>
            </a:r>
          </a:p>
          <a:p>
            <a:pPr algn="l"/>
            <a:r>
              <a:rPr lang="en-US" sz="2500" dirty="0" smtClean="0">
                <a:latin typeface="+mj-lt"/>
              </a:rPr>
              <a:t> 	</a:t>
            </a:r>
            <a:r>
              <a:rPr lang="en-US" sz="2500" b="1" dirty="0" smtClean="0">
                <a:latin typeface="+mj-lt"/>
              </a:rPr>
              <a:t>Front </a:t>
            </a:r>
            <a:r>
              <a:rPr lang="en-US" sz="2500" b="1" dirty="0" err="1">
                <a:latin typeface="+mj-lt"/>
              </a:rPr>
              <a:t>pulldowns</a:t>
            </a:r>
            <a:r>
              <a:rPr lang="en-US" sz="2500" b="1" dirty="0">
                <a:latin typeface="+mj-lt"/>
              </a:rPr>
              <a:t> </a:t>
            </a:r>
            <a:r>
              <a:rPr lang="en-US" sz="2500" dirty="0">
                <a:latin typeface="+mj-lt"/>
              </a:rPr>
              <a:t>are the best option. Behind neck </a:t>
            </a:r>
            <a:r>
              <a:rPr lang="en-US" sz="2500" dirty="0" err="1">
                <a:latin typeface="+mj-lt"/>
              </a:rPr>
              <a:t>pulldowns</a:t>
            </a:r>
            <a:r>
              <a:rPr lang="en-US" sz="2500" dirty="0">
                <a:latin typeface="+mj-lt"/>
              </a:rPr>
              <a:t> create the same stresses and the shoulder girdle as behind the neck press does.</a:t>
            </a:r>
          </a:p>
          <a:p>
            <a:pPr algn="l"/>
            <a:endParaRPr lang="en-US" dirty="0"/>
          </a:p>
          <a:p>
            <a:pPr algn="l"/>
            <a:endParaRPr lang="en-US" dirty="0"/>
          </a:p>
        </p:txBody>
      </p:sp>
    </p:spTree>
    <p:extLst>
      <p:ext uri="{BB962C8B-B14F-4D97-AF65-F5344CB8AC3E}">
        <p14:creationId xmlns:p14="http://schemas.microsoft.com/office/powerpoint/2010/main" val="1889116403"/>
      </p:ext>
    </p:extLst>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8150" y="171450"/>
            <a:ext cx="11391900" cy="6515100"/>
          </a:xfrm>
        </p:spPr>
        <p:txBody>
          <a:bodyPr>
            <a:noAutofit/>
          </a:bodyPr>
          <a:lstStyle/>
          <a:p>
            <a:pPr algn="l"/>
            <a:r>
              <a:rPr lang="en-US" sz="2500" b="1" dirty="0" smtClean="0">
                <a:latin typeface="+mj-lt"/>
              </a:rPr>
              <a:t>	Box </a:t>
            </a:r>
            <a:r>
              <a:rPr lang="en-US" sz="2500" b="1" dirty="0">
                <a:latin typeface="+mj-lt"/>
              </a:rPr>
              <a:t>squats </a:t>
            </a:r>
            <a:r>
              <a:rPr lang="en-US" sz="2500" dirty="0">
                <a:latin typeface="+mj-lt"/>
              </a:rPr>
              <a:t>engage core and leg stabilizers, allow for a more natural movement, and when performed properly protect the back</a:t>
            </a:r>
            <a:r>
              <a:rPr lang="en-US" sz="2500" dirty="0" smtClean="0">
                <a:latin typeface="+mj-lt"/>
              </a:rPr>
              <a:t>.</a:t>
            </a:r>
          </a:p>
          <a:p>
            <a:pPr algn="l"/>
            <a:endParaRPr lang="en-US" sz="1000" dirty="0">
              <a:latin typeface="+mj-lt"/>
            </a:endParaRPr>
          </a:p>
          <a:p>
            <a:pPr algn="l"/>
            <a:r>
              <a:rPr lang="en-US" sz="2500" dirty="0">
                <a:latin typeface="+mj-lt"/>
              </a:rPr>
              <a:t>	</a:t>
            </a:r>
            <a:r>
              <a:rPr lang="en-US" sz="2500" b="1" dirty="0">
                <a:latin typeface="+mj-lt"/>
              </a:rPr>
              <a:t>Regular barbell bench press </a:t>
            </a:r>
            <a:r>
              <a:rPr lang="en-US" sz="2500" dirty="0">
                <a:latin typeface="+mj-lt"/>
              </a:rPr>
              <a:t>is the better alternative. SM press takes the natural motion out of the movement, puts extra pressure on the shoulder joints, and act in a fixed plane of </a:t>
            </a:r>
            <a:r>
              <a:rPr lang="en-US" sz="2500" dirty="0" smtClean="0">
                <a:latin typeface="+mj-lt"/>
              </a:rPr>
              <a:t>motion.</a:t>
            </a:r>
          </a:p>
          <a:p>
            <a:pPr algn="l"/>
            <a:endParaRPr lang="en-US" sz="1000" dirty="0">
              <a:latin typeface="+mj-lt"/>
            </a:endParaRPr>
          </a:p>
          <a:p>
            <a:pPr algn="l"/>
            <a:r>
              <a:rPr lang="en-US" sz="2500" b="1" dirty="0" smtClean="0">
                <a:latin typeface="+mj-lt"/>
              </a:rPr>
              <a:t>	Split </a:t>
            </a:r>
            <a:r>
              <a:rPr lang="en-US" sz="2500" b="1" dirty="0">
                <a:latin typeface="+mj-lt"/>
              </a:rPr>
              <a:t>squats </a:t>
            </a:r>
            <a:r>
              <a:rPr lang="en-US" sz="2500" dirty="0">
                <a:latin typeface="+mj-lt"/>
              </a:rPr>
              <a:t>are the better choice. Leg extensions activate different muscles of your quadriceps muscle group during different phases of the motion and also put </a:t>
            </a:r>
            <a:r>
              <a:rPr lang="en-US" sz="2500" dirty="0" smtClean="0">
                <a:latin typeface="+mj-lt"/>
              </a:rPr>
              <a:t>significant pressure </a:t>
            </a:r>
            <a:r>
              <a:rPr lang="en-US" sz="2500" dirty="0">
                <a:latin typeface="+mj-lt"/>
              </a:rPr>
              <a:t>on the kneecap and kneecap </a:t>
            </a:r>
            <a:r>
              <a:rPr lang="en-US" sz="2500" dirty="0" smtClean="0">
                <a:latin typeface="+mj-lt"/>
              </a:rPr>
              <a:t>tendon.</a:t>
            </a:r>
          </a:p>
          <a:p>
            <a:pPr algn="l"/>
            <a:endParaRPr lang="en-US" sz="1000" dirty="0">
              <a:latin typeface="+mj-lt"/>
            </a:endParaRPr>
          </a:p>
          <a:p>
            <a:pPr algn="l"/>
            <a:r>
              <a:rPr lang="en-US" sz="2500" b="1" dirty="0" smtClean="0">
                <a:latin typeface="+mj-lt"/>
              </a:rPr>
              <a:t>	Seated </a:t>
            </a:r>
            <a:r>
              <a:rPr lang="en-US" sz="2500" b="1" dirty="0">
                <a:latin typeface="+mj-lt"/>
              </a:rPr>
              <a:t>shoulder press </a:t>
            </a:r>
            <a:r>
              <a:rPr lang="en-US" sz="2500" dirty="0">
                <a:latin typeface="+mj-lt"/>
              </a:rPr>
              <a:t>is the safer option. Behind the neck press unnecessarily strains your shoulder joints puts increased stress on the AC joint, and increase the risk of cervical spine injury.</a:t>
            </a:r>
          </a:p>
          <a:p>
            <a:pPr algn="l"/>
            <a:r>
              <a:rPr lang="en-US" sz="2500" dirty="0">
                <a:latin typeface="+mj-lt"/>
              </a:rPr>
              <a:t> </a:t>
            </a:r>
            <a:r>
              <a:rPr lang="en-US" sz="2500" dirty="0" smtClean="0">
                <a:latin typeface="+mj-lt"/>
              </a:rPr>
              <a:t>	</a:t>
            </a:r>
            <a:endParaRPr lang="en-US" sz="1000" dirty="0">
              <a:latin typeface="+mj-lt"/>
            </a:endParaRPr>
          </a:p>
          <a:p>
            <a:pPr algn="l"/>
            <a:r>
              <a:rPr lang="en-US" sz="1000" dirty="0">
                <a:latin typeface="+mj-lt"/>
              </a:rPr>
              <a:t>	</a:t>
            </a:r>
            <a:endParaRPr lang="en-US" sz="2500" dirty="0">
              <a:latin typeface="+mj-lt"/>
            </a:endParaRPr>
          </a:p>
        </p:txBody>
      </p:sp>
    </p:spTree>
    <p:extLst>
      <p:ext uri="{BB962C8B-B14F-4D97-AF65-F5344CB8AC3E}">
        <p14:creationId xmlns:p14="http://schemas.microsoft.com/office/powerpoint/2010/main" val="520234603"/>
      </p:ext>
    </p:extLst>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38150" y="438150"/>
            <a:ext cx="11277600" cy="5810250"/>
          </a:xfrm>
        </p:spPr>
        <p:txBody>
          <a:bodyPr/>
          <a:lstStyle/>
          <a:p>
            <a:pPr algn="l"/>
            <a:r>
              <a:rPr lang="en-US" sz="2500" dirty="0" smtClean="0">
                <a:latin typeface="+mj-lt"/>
              </a:rPr>
              <a:t>	</a:t>
            </a:r>
            <a:r>
              <a:rPr lang="en-US" sz="2500" b="1" dirty="0" smtClean="0">
                <a:latin typeface="+mj-lt"/>
              </a:rPr>
              <a:t>Crunch </a:t>
            </a:r>
            <a:r>
              <a:rPr lang="en-US" sz="2500" b="1" dirty="0">
                <a:latin typeface="+mj-lt"/>
              </a:rPr>
              <a:t>with </a:t>
            </a:r>
            <a:r>
              <a:rPr lang="en-US" sz="2500" b="1" dirty="0" err="1">
                <a:latin typeface="+mj-lt"/>
              </a:rPr>
              <a:t>Dynadisc</a:t>
            </a:r>
            <a:r>
              <a:rPr lang="en-US" sz="2500" dirty="0">
                <a:latin typeface="+mj-lt"/>
              </a:rPr>
              <a:t>. </a:t>
            </a:r>
            <a:r>
              <a:rPr lang="en-US" sz="2500" dirty="0" err="1">
                <a:latin typeface="+mj-lt"/>
              </a:rPr>
              <a:t>Situps</a:t>
            </a:r>
            <a:r>
              <a:rPr lang="en-US" sz="2500" dirty="0">
                <a:latin typeface="+mj-lt"/>
              </a:rPr>
              <a:t> results in repeated lumbar flexion, strains the cervical spine, and recruits more hip flexors than </a:t>
            </a:r>
            <a:r>
              <a:rPr lang="en-US" sz="2500" dirty="0" smtClean="0">
                <a:latin typeface="+mj-lt"/>
              </a:rPr>
              <a:t>abdominals.</a:t>
            </a:r>
          </a:p>
          <a:p>
            <a:pPr algn="l"/>
            <a:endParaRPr lang="en-US" sz="1000" dirty="0">
              <a:latin typeface="+mj-lt"/>
            </a:endParaRPr>
          </a:p>
          <a:p>
            <a:pPr algn="l"/>
            <a:r>
              <a:rPr lang="en-US" sz="2500" dirty="0">
                <a:latin typeface="+mj-lt"/>
              </a:rPr>
              <a:t>	</a:t>
            </a:r>
            <a:r>
              <a:rPr lang="en-US" sz="2500" b="1" dirty="0">
                <a:latin typeface="+mj-lt"/>
              </a:rPr>
              <a:t>Foam roller cross bridge. </a:t>
            </a:r>
            <a:r>
              <a:rPr lang="en-US" sz="2500" dirty="0">
                <a:latin typeface="+mj-lt"/>
              </a:rPr>
              <a:t>Leg raises over activate the psoas musculature and may cause low back </a:t>
            </a:r>
            <a:r>
              <a:rPr lang="en-US" sz="2500" dirty="0" smtClean="0">
                <a:latin typeface="+mj-lt"/>
              </a:rPr>
              <a:t>pain.</a:t>
            </a:r>
          </a:p>
          <a:p>
            <a:pPr algn="l"/>
            <a:endParaRPr lang="en-US" sz="1000" dirty="0">
              <a:latin typeface="+mj-lt"/>
            </a:endParaRPr>
          </a:p>
          <a:p>
            <a:pPr algn="l"/>
            <a:r>
              <a:rPr lang="en-US" sz="2500" dirty="0" smtClean="0">
                <a:latin typeface="+mj-lt"/>
              </a:rPr>
              <a:t>	</a:t>
            </a:r>
            <a:r>
              <a:rPr lang="en-US" sz="2500" b="1" dirty="0" smtClean="0">
                <a:latin typeface="+mj-lt"/>
              </a:rPr>
              <a:t>Transverse </a:t>
            </a:r>
            <a:r>
              <a:rPr lang="en-US" sz="2500" b="1" dirty="0">
                <a:latin typeface="+mj-lt"/>
              </a:rPr>
              <a:t>cable chop</a:t>
            </a:r>
            <a:r>
              <a:rPr lang="en-US" sz="2500" dirty="0">
                <a:latin typeface="+mj-lt"/>
              </a:rPr>
              <a:t>. Bicycles also over activate the psoas and may cause low back pain. It also strains the neck</a:t>
            </a:r>
            <a:r>
              <a:rPr lang="en-US" sz="2500" dirty="0" smtClean="0">
                <a:latin typeface="+mj-lt"/>
              </a:rPr>
              <a:t>.</a:t>
            </a:r>
          </a:p>
          <a:p>
            <a:pPr algn="l"/>
            <a:endParaRPr lang="en-US" sz="1000" dirty="0">
              <a:latin typeface="+mj-lt"/>
            </a:endParaRPr>
          </a:p>
          <a:p>
            <a:pPr algn="l"/>
            <a:r>
              <a:rPr lang="en-US" sz="2500" dirty="0" smtClean="0">
                <a:latin typeface="+mj-lt"/>
              </a:rPr>
              <a:t>	</a:t>
            </a:r>
            <a:r>
              <a:rPr lang="en-US" sz="2500" b="1" dirty="0" smtClean="0">
                <a:latin typeface="+mj-lt"/>
              </a:rPr>
              <a:t>Stability </a:t>
            </a:r>
            <a:r>
              <a:rPr lang="en-US" sz="2500" b="1" dirty="0">
                <a:latin typeface="+mj-lt"/>
              </a:rPr>
              <a:t>ball crunch</a:t>
            </a:r>
            <a:r>
              <a:rPr lang="en-US" sz="2500" dirty="0">
                <a:latin typeface="+mj-lt"/>
              </a:rPr>
              <a:t>. Sit-up machine creates forced lumbar flexion within a locked range of </a:t>
            </a:r>
            <a:r>
              <a:rPr lang="en-US" sz="2500" dirty="0" smtClean="0">
                <a:latin typeface="+mj-lt"/>
              </a:rPr>
              <a:t>motion.</a:t>
            </a:r>
          </a:p>
          <a:p>
            <a:pPr algn="l"/>
            <a:endParaRPr lang="en-US" sz="1000" dirty="0">
              <a:latin typeface="+mj-lt"/>
            </a:endParaRPr>
          </a:p>
          <a:p>
            <a:pPr algn="l"/>
            <a:r>
              <a:rPr lang="en-US" sz="2500" b="1" dirty="0" smtClean="0">
                <a:latin typeface="+mj-lt"/>
              </a:rPr>
              <a:t>	</a:t>
            </a:r>
            <a:r>
              <a:rPr lang="en-US" sz="2500" b="1" dirty="0">
                <a:latin typeface="+mj-lt"/>
              </a:rPr>
              <a:t>Alternating quadruped</a:t>
            </a:r>
            <a:r>
              <a:rPr lang="en-US" sz="2500" dirty="0">
                <a:latin typeface="+mj-lt"/>
              </a:rPr>
              <a:t>. Research supports that </a:t>
            </a:r>
            <a:r>
              <a:rPr lang="en-US" sz="2500" dirty="0" err="1">
                <a:latin typeface="+mj-lt"/>
              </a:rPr>
              <a:t>Supermans</a:t>
            </a:r>
            <a:r>
              <a:rPr lang="en-US" sz="2500" dirty="0">
                <a:latin typeface="+mj-lt"/>
              </a:rPr>
              <a:t> result in over 1300lbs of compression to a hyperextended spine, loads the facets, and crushes the </a:t>
            </a:r>
            <a:r>
              <a:rPr lang="en-US" sz="2500" dirty="0" err="1">
                <a:latin typeface="+mj-lt"/>
              </a:rPr>
              <a:t>interspinous</a:t>
            </a:r>
            <a:r>
              <a:rPr lang="en-US" sz="2500" dirty="0">
                <a:latin typeface="+mj-lt"/>
              </a:rPr>
              <a:t> ligament.</a:t>
            </a:r>
          </a:p>
          <a:p>
            <a:r>
              <a:rPr lang="en-US" sz="2500" dirty="0">
                <a:latin typeface="+mj-lt"/>
              </a:rPr>
              <a:t/>
            </a:r>
            <a:br>
              <a:rPr lang="en-US" sz="2500" dirty="0">
                <a:latin typeface="+mj-lt"/>
              </a:rPr>
            </a:br>
            <a:endParaRPr lang="en-US" sz="2500" dirty="0">
              <a:latin typeface="+mj-lt"/>
            </a:endParaRPr>
          </a:p>
          <a:p>
            <a:endParaRPr lang="en-US" sz="2500" dirty="0">
              <a:latin typeface="+mj-lt"/>
            </a:endParaRPr>
          </a:p>
          <a:p>
            <a:pPr algn="l"/>
            <a:endParaRPr lang="en-US" sz="2500" dirty="0">
              <a:latin typeface="+mj-lt"/>
            </a:endParaRPr>
          </a:p>
        </p:txBody>
      </p:sp>
    </p:spTree>
    <p:extLst>
      <p:ext uri="{BB962C8B-B14F-4D97-AF65-F5344CB8AC3E}">
        <p14:creationId xmlns:p14="http://schemas.microsoft.com/office/powerpoint/2010/main" val="101667588"/>
      </p:ext>
    </p:extLst>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9100" y="228600"/>
            <a:ext cx="11353800" cy="6267450"/>
          </a:xfrm>
        </p:spPr>
        <p:txBody>
          <a:bodyPr/>
          <a:lstStyle/>
          <a:p>
            <a:pPr algn="l"/>
            <a:r>
              <a:rPr lang="en-US" sz="2500" dirty="0" smtClean="0">
                <a:latin typeface="+mj-lt"/>
              </a:rPr>
              <a:t>	</a:t>
            </a:r>
            <a:r>
              <a:rPr lang="en-US" sz="2500" b="1" dirty="0" smtClean="0">
                <a:latin typeface="+mj-lt"/>
              </a:rPr>
              <a:t>Wall </a:t>
            </a:r>
            <a:r>
              <a:rPr lang="en-US" sz="2500" b="1" dirty="0">
                <a:latin typeface="+mj-lt"/>
              </a:rPr>
              <a:t>squats. </a:t>
            </a:r>
            <a:r>
              <a:rPr lang="en-US" sz="2500" dirty="0">
                <a:latin typeface="+mj-lt"/>
              </a:rPr>
              <a:t>Hack squats result in patella femoral shear and act within a forced range of </a:t>
            </a:r>
            <a:r>
              <a:rPr lang="en-US" sz="2500" dirty="0" smtClean="0">
                <a:latin typeface="+mj-lt"/>
              </a:rPr>
              <a:t>motion.</a:t>
            </a:r>
          </a:p>
          <a:p>
            <a:pPr algn="l"/>
            <a:endParaRPr lang="en-US" sz="1000" dirty="0">
              <a:latin typeface="+mj-lt"/>
            </a:endParaRPr>
          </a:p>
          <a:p>
            <a:pPr algn="l"/>
            <a:r>
              <a:rPr lang="en-US" sz="2500" dirty="0" smtClean="0">
                <a:latin typeface="+mj-lt"/>
              </a:rPr>
              <a:t>	</a:t>
            </a:r>
            <a:r>
              <a:rPr lang="en-US" sz="2500" b="1" dirty="0" smtClean="0">
                <a:latin typeface="+mj-lt"/>
              </a:rPr>
              <a:t>Deltoid </a:t>
            </a:r>
            <a:r>
              <a:rPr lang="en-US" sz="2500" b="1" dirty="0">
                <a:latin typeface="+mj-lt"/>
              </a:rPr>
              <a:t>Flies. </a:t>
            </a:r>
            <a:r>
              <a:rPr lang="en-US" sz="2500" dirty="0">
                <a:latin typeface="+mj-lt"/>
              </a:rPr>
              <a:t>Upright rows create impaired rotator cuff range motion and forced internal rotation. May result in chronically inflamed tissues of the shoulder</a:t>
            </a:r>
            <a:r>
              <a:rPr lang="en-US" sz="2500" dirty="0" smtClean="0">
                <a:latin typeface="+mj-lt"/>
              </a:rPr>
              <a:t>.</a:t>
            </a:r>
          </a:p>
          <a:p>
            <a:pPr algn="l"/>
            <a:endParaRPr lang="en-US" sz="1000" dirty="0">
              <a:latin typeface="+mj-lt"/>
            </a:endParaRPr>
          </a:p>
          <a:p>
            <a:pPr algn="l"/>
            <a:r>
              <a:rPr lang="en-US" sz="2500" b="1" dirty="0" smtClean="0">
                <a:latin typeface="+mj-lt"/>
              </a:rPr>
              <a:t>	Sumo </a:t>
            </a:r>
            <a:r>
              <a:rPr lang="en-US" sz="2500" b="1" dirty="0">
                <a:latin typeface="+mj-lt"/>
              </a:rPr>
              <a:t>squat. </a:t>
            </a:r>
            <a:r>
              <a:rPr lang="en-US" sz="2500" dirty="0">
                <a:latin typeface="+mj-lt"/>
              </a:rPr>
              <a:t>Adductor machine act within a forced range of motion. It further tightens an already tight muscle in most people and it also places great stress on the lumbar spine</a:t>
            </a:r>
          </a:p>
          <a:p>
            <a:pPr algn="l"/>
            <a:endParaRPr lang="en-US" sz="1000" dirty="0">
              <a:latin typeface="+mj-lt"/>
            </a:endParaRPr>
          </a:p>
          <a:p>
            <a:pPr algn="l"/>
            <a:r>
              <a:rPr lang="en-US" sz="2500" dirty="0" smtClean="0">
                <a:latin typeface="+mj-lt"/>
              </a:rPr>
              <a:t>	</a:t>
            </a:r>
            <a:r>
              <a:rPr lang="en-US" sz="2500" b="1" dirty="0" smtClean="0">
                <a:latin typeface="+mj-lt"/>
              </a:rPr>
              <a:t>Hip </a:t>
            </a:r>
            <a:r>
              <a:rPr lang="en-US" sz="2500" b="1" dirty="0">
                <a:latin typeface="+mj-lt"/>
              </a:rPr>
              <a:t>hinge-type </a:t>
            </a:r>
            <a:r>
              <a:rPr lang="en-US" sz="2500" dirty="0">
                <a:latin typeface="+mj-lt"/>
              </a:rPr>
              <a:t>movements require a neutral spine in order to avoid unnecessary pressure and stress on the lower back.</a:t>
            </a:r>
          </a:p>
          <a:p>
            <a:pPr algn="l"/>
            <a:endParaRPr lang="en-US" sz="1000" dirty="0" smtClean="0">
              <a:latin typeface="+mj-lt"/>
            </a:endParaRPr>
          </a:p>
          <a:p>
            <a:pPr algn="l"/>
            <a:r>
              <a:rPr lang="en-US" sz="2500" dirty="0" smtClean="0">
                <a:latin typeface="+mj-lt"/>
              </a:rPr>
              <a:t>	A </a:t>
            </a:r>
            <a:r>
              <a:rPr lang="en-US" sz="2500" dirty="0">
                <a:latin typeface="+mj-lt"/>
              </a:rPr>
              <a:t>weak core musculature would result in a rounded back during weight bearing exercises that require a neutral </a:t>
            </a:r>
            <a:r>
              <a:rPr lang="en-US" sz="2500" dirty="0" smtClean="0">
                <a:latin typeface="+mj-lt"/>
              </a:rPr>
              <a:t>spine. A </a:t>
            </a:r>
            <a:r>
              <a:rPr lang="en-US" sz="2500" dirty="0">
                <a:latin typeface="+mj-lt"/>
              </a:rPr>
              <a:t>strong and stable core is needed to correctly perform these </a:t>
            </a:r>
            <a:r>
              <a:rPr lang="en-US" sz="2500" dirty="0" smtClean="0">
                <a:latin typeface="+mj-lt"/>
              </a:rPr>
              <a:t>exercises.</a:t>
            </a:r>
            <a:endParaRPr lang="en-US" sz="2500" dirty="0">
              <a:latin typeface="+mj-lt"/>
            </a:endParaRPr>
          </a:p>
        </p:txBody>
      </p:sp>
    </p:spTree>
    <p:extLst>
      <p:ext uri="{BB962C8B-B14F-4D97-AF65-F5344CB8AC3E}">
        <p14:creationId xmlns:p14="http://schemas.microsoft.com/office/powerpoint/2010/main" val="3253316773"/>
      </p:ext>
    </p:extLst>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14350" y="247650"/>
            <a:ext cx="11201400" cy="6115050"/>
          </a:xfrm>
        </p:spPr>
        <p:txBody>
          <a:bodyPr/>
          <a:lstStyle/>
          <a:p>
            <a:pPr algn="l"/>
            <a:r>
              <a:rPr lang="en-US" sz="2500" dirty="0" smtClean="0">
                <a:latin typeface="+mj-lt"/>
              </a:rPr>
              <a:t>	A </a:t>
            </a:r>
            <a:r>
              <a:rPr lang="en-US" sz="2500" dirty="0">
                <a:latin typeface="+mj-lt"/>
              </a:rPr>
              <a:t>strong core is a key factor as to whether or not an individual can correctly </a:t>
            </a:r>
            <a:r>
              <a:rPr lang="en-US" sz="2500" dirty="0" smtClean="0">
                <a:latin typeface="+mj-lt"/>
              </a:rPr>
              <a:t>perform an </a:t>
            </a:r>
            <a:r>
              <a:rPr lang="en-US" sz="2500" dirty="0">
                <a:latin typeface="+mj-lt"/>
              </a:rPr>
              <a:t>exercise. A weak core results in compensations and excessive stresses placed </a:t>
            </a:r>
            <a:r>
              <a:rPr lang="en-US" sz="2500" dirty="0" smtClean="0">
                <a:latin typeface="+mj-lt"/>
              </a:rPr>
              <a:t>on the body.</a:t>
            </a:r>
          </a:p>
          <a:p>
            <a:pPr algn="l"/>
            <a:endParaRPr lang="en-US" sz="1000" dirty="0">
              <a:latin typeface="+mj-lt"/>
            </a:endParaRPr>
          </a:p>
          <a:p>
            <a:pPr algn="l"/>
            <a:r>
              <a:rPr lang="en-US" sz="2500" dirty="0" smtClean="0">
                <a:latin typeface="+mj-lt"/>
              </a:rPr>
              <a:t>	As </a:t>
            </a:r>
            <a:r>
              <a:rPr lang="en-US" sz="2500" dirty="0">
                <a:latin typeface="+mj-lt"/>
              </a:rPr>
              <a:t>a trainer, you need to be able to accurately explain to a trainee how to perform an exercise. </a:t>
            </a:r>
            <a:endParaRPr lang="en-US" sz="2500" dirty="0" smtClean="0">
              <a:latin typeface="+mj-lt"/>
            </a:endParaRPr>
          </a:p>
          <a:p>
            <a:pPr algn="l"/>
            <a:r>
              <a:rPr lang="en-US" sz="2500" dirty="0" smtClean="0">
                <a:latin typeface="+mj-lt"/>
              </a:rPr>
              <a:t>	</a:t>
            </a:r>
            <a:r>
              <a:rPr lang="en-US" sz="2500" b="1" dirty="0" smtClean="0">
                <a:latin typeface="+mj-lt"/>
              </a:rPr>
              <a:t>Squat</a:t>
            </a:r>
            <a:r>
              <a:rPr lang="en-US" sz="2500" dirty="0" smtClean="0">
                <a:latin typeface="+mj-lt"/>
              </a:rPr>
              <a:t> - Center </a:t>
            </a:r>
            <a:r>
              <a:rPr lang="en-US" sz="2500" dirty="0">
                <a:latin typeface="+mj-lt"/>
              </a:rPr>
              <a:t>barbell behind the neck across the shoulders and traps. Feet should be about half-way between the shoulders and the weights. Lower yourself under control into the squat by bending the knees and hips until the thighs are parallel to the floor. Return to the starting position by extending the knees </a:t>
            </a:r>
            <a:r>
              <a:rPr lang="en-US" sz="2500" dirty="0" smtClean="0">
                <a:latin typeface="+mj-lt"/>
              </a:rPr>
              <a:t>and hips</a:t>
            </a:r>
          </a:p>
          <a:p>
            <a:pPr algn="l"/>
            <a:r>
              <a:rPr lang="en-US" sz="2500" dirty="0" smtClean="0">
                <a:latin typeface="+mj-lt"/>
              </a:rPr>
              <a:t>	</a:t>
            </a:r>
            <a:r>
              <a:rPr lang="en-US" sz="2500" b="1" dirty="0" smtClean="0">
                <a:latin typeface="+mj-lt"/>
              </a:rPr>
              <a:t>Split Squat </a:t>
            </a:r>
            <a:r>
              <a:rPr lang="en-US" sz="2500" dirty="0" smtClean="0">
                <a:latin typeface="+mj-lt"/>
              </a:rPr>
              <a:t>- </a:t>
            </a:r>
            <a:r>
              <a:rPr lang="en-US" sz="2500" dirty="0">
                <a:latin typeface="+mj-lt"/>
              </a:rPr>
              <a:t>Start with one leg in front of the body keeping the knee and foot in line with hip. Opposite leg should be resting on stepper or bench. Perform a half squat and return to starting </a:t>
            </a:r>
            <a:r>
              <a:rPr lang="en-US" sz="2500" dirty="0" smtClean="0">
                <a:latin typeface="+mj-lt"/>
              </a:rPr>
              <a:t>position</a:t>
            </a:r>
          </a:p>
          <a:p>
            <a:pPr algn="l"/>
            <a:r>
              <a:rPr lang="en-US" sz="2500" dirty="0" smtClean="0">
                <a:latin typeface="+mj-lt"/>
              </a:rPr>
              <a:t>	</a:t>
            </a:r>
            <a:r>
              <a:rPr lang="en-US" sz="2500" b="1" dirty="0" smtClean="0">
                <a:latin typeface="+mj-lt"/>
              </a:rPr>
              <a:t>Deadlift -</a:t>
            </a:r>
            <a:r>
              <a:rPr lang="en-US" sz="2500" dirty="0" smtClean="0">
                <a:latin typeface="+mj-lt"/>
              </a:rPr>
              <a:t> </a:t>
            </a:r>
            <a:r>
              <a:rPr lang="en-US" sz="2500" dirty="0">
                <a:latin typeface="+mj-lt"/>
              </a:rPr>
              <a:t>Bend at the waist keeping spine and neck neutral. Back straight and knees soft while holding the bar with hands about shoulder </a:t>
            </a:r>
            <a:r>
              <a:rPr lang="en-US" sz="2500" dirty="0" smtClean="0">
                <a:latin typeface="+mj-lt"/>
              </a:rPr>
              <a:t>width apart</a:t>
            </a:r>
            <a:endParaRPr lang="en-US" sz="2500" dirty="0">
              <a:latin typeface="+mj-lt"/>
            </a:endParaRPr>
          </a:p>
          <a:p>
            <a:pPr algn="l"/>
            <a:endParaRPr lang="en-US" sz="2500" dirty="0" smtClean="0">
              <a:latin typeface="+mj-lt"/>
            </a:endParaRPr>
          </a:p>
          <a:p>
            <a:pPr algn="l"/>
            <a:endParaRPr lang="en-US" sz="2500" dirty="0">
              <a:latin typeface="+mj-lt"/>
            </a:endParaRPr>
          </a:p>
          <a:p>
            <a:pPr algn="l"/>
            <a:endParaRPr lang="en-US" sz="2500" dirty="0" smtClean="0">
              <a:latin typeface="+mj-lt"/>
            </a:endParaRPr>
          </a:p>
          <a:p>
            <a:endParaRPr lang="en-US" sz="2500" dirty="0">
              <a:latin typeface="+mj-lt"/>
            </a:endParaRPr>
          </a:p>
        </p:txBody>
      </p:sp>
    </p:spTree>
    <p:extLst>
      <p:ext uri="{BB962C8B-B14F-4D97-AF65-F5344CB8AC3E}">
        <p14:creationId xmlns:p14="http://schemas.microsoft.com/office/powerpoint/2010/main" val="2825452106"/>
      </p:ext>
    </p:extLst>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0050" y="228600"/>
            <a:ext cx="11372850" cy="6096000"/>
          </a:xfrm>
        </p:spPr>
        <p:txBody>
          <a:bodyPr/>
          <a:lstStyle/>
          <a:p>
            <a:pPr algn="l"/>
            <a:r>
              <a:rPr lang="en-US" sz="2500" dirty="0" smtClean="0">
                <a:latin typeface="+mj-lt"/>
              </a:rPr>
              <a:t>	</a:t>
            </a:r>
            <a:r>
              <a:rPr lang="en-US" sz="2500" b="1" dirty="0" smtClean="0">
                <a:latin typeface="+mj-lt"/>
              </a:rPr>
              <a:t>Romanian Deadlift </a:t>
            </a:r>
            <a:r>
              <a:rPr lang="en-US" sz="2500" dirty="0" smtClean="0">
                <a:latin typeface="+mj-lt"/>
              </a:rPr>
              <a:t>- Hold </a:t>
            </a:r>
            <a:r>
              <a:rPr lang="en-US" sz="2500" dirty="0">
                <a:latin typeface="+mj-lt"/>
              </a:rPr>
              <a:t>bar slightly wider than shoulder width. Bend the knees </a:t>
            </a:r>
            <a:r>
              <a:rPr lang="en-US" sz="2500" dirty="0" smtClean="0">
                <a:latin typeface="+mj-lt"/>
              </a:rPr>
              <a:t>slightly, your shins </a:t>
            </a:r>
            <a:r>
              <a:rPr lang="en-US" sz="2500" dirty="0">
                <a:latin typeface="+mj-lt"/>
              </a:rPr>
              <a:t>vertical, hips back and back straight. Keeping your spine and neck neutral at all times, use your hips to lift the bar while keeping the </a:t>
            </a:r>
            <a:r>
              <a:rPr lang="en-US" sz="2500" dirty="0" smtClean="0">
                <a:latin typeface="+mj-lt"/>
              </a:rPr>
              <a:t>arms straight</a:t>
            </a:r>
          </a:p>
          <a:p>
            <a:pPr algn="l"/>
            <a:endParaRPr lang="en-US" sz="1000" dirty="0">
              <a:latin typeface="+mj-lt"/>
            </a:endParaRPr>
          </a:p>
          <a:p>
            <a:pPr algn="l"/>
            <a:r>
              <a:rPr lang="en-US" sz="2500" dirty="0" smtClean="0">
                <a:latin typeface="+mj-lt"/>
              </a:rPr>
              <a:t>	</a:t>
            </a:r>
            <a:r>
              <a:rPr lang="en-US" sz="2500" b="1" dirty="0" smtClean="0">
                <a:latin typeface="+mj-lt"/>
              </a:rPr>
              <a:t>Good Morning </a:t>
            </a:r>
            <a:r>
              <a:rPr lang="en-US" sz="2500" dirty="0" smtClean="0">
                <a:latin typeface="+mj-lt"/>
              </a:rPr>
              <a:t>- With </a:t>
            </a:r>
            <a:r>
              <a:rPr lang="en-US" sz="2500" dirty="0">
                <a:latin typeface="+mj-lt"/>
              </a:rPr>
              <a:t>barbell on your shoulders, keep your head and spine neutral and bend at the waist until your upper body is just above parallel to the floor. Then return to the starting position</a:t>
            </a:r>
          </a:p>
          <a:p>
            <a:pPr algn="l"/>
            <a:endParaRPr lang="en-US" sz="1000" dirty="0" smtClean="0">
              <a:latin typeface="+mj-lt"/>
            </a:endParaRPr>
          </a:p>
          <a:p>
            <a:pPr algn="l"/>
            <a:r>
              <a:rPr lang="en-US" sz="2500" dirty="0" smtClean="0">
                <a:latin typeface="+mj-lt"/>
              </a:rPr>
              <a:t>	</a:t>
            </a:r>
            <a:r>
              <a:rPr lang="en-US" sz="2500" b="1" dirty="0" smtClean="0">
                <a:latin typeface="+mj-lt"/>
              </a:rPr>
              <a:t>Quadruped Raises </a:t>
            </a:r>
            <a:r>
              <a:rPr lang="en-US" sz="2500" dirty="0" smtClean="0">
                <a:latin typeface="+mj-lt"/>
              </a:rPr>
              <a:t>- Start </a:t>
            </a:r>
            <a:r>
              <a:rPr lang="en-US" sz="2500" dirty="0">
                <a:latin typeface="+mj-lt"/>
              </a:rPr>
              <a:t>on all fours with knees under hips and hands under shoulders. Brace the stomach and squeeze the </a:t>
            </a:r>
            <a:r>
              <a:rPr lang="en-US" sz="2500" dirty="0" err="1">
                <a:latin typeface="+mj-lt"/>
              </a:rPr>
              <a:t>glutes</a:t>
            </a:r>
            <a:r>
              <a:rPr lang="en-US" sz="2500" dirty="0">
                <a:latin typeface="+mj-lt"/>
              </a:rPr>
              <a:t>. Press the feel straight back to straighten the leg while keeping the </a:t>
            </a:r>
            <a:r>
              <a:rPr lang="en-US" sz="2500" dirty="0" smtClean="0">
                <a:latin typeface="+mj-lt"/>
              </a:rPr>
              <a:t>torso level</a:t>
            </a:r>
            <a:endParaRPr lang="en-US" sz="2500" dirty="0">
              <a:latin typeface="+mj-lt"/>
            </a:endParaRPr>
          </a:p>
          <a:p>
            <a:pPr algn="l"/>
            <a:endParaRPr lang="en-US" sz="1000" dirty="0" smtClean="0">
              <a:latin typeface="+mj-lt"/>
            </a:endParaRPr>
          </a:p>
          <a:p>
            <a:pPr algn="l"/>
            <a:r>
              <a:rPr lang="en-US" sz="2500" dirty="0" smtClean="0">
                <a:latin typeface="+mj-lt"/>
              </a:rPr>
              <a:t>	</a:t>
            </a:r>
            <a:r>
              <a:rPr lang="en-US" sz="2500" b="1" dirty="0" smtClean="0">
                <a:latin typeface="+mj-lt"/>
              </a:rPr>
              <a:t>Stability </a:t>
            </a:r>
            <a:r>
              <a:rPr lang="en-US" sz="2500" b="1" dirty="0">
                <a:latin typeface="+mj-lt"/>
              </a:rPr>
              <a:t>Ball </a:t>
            </a:r>
            <a:r>
              <a:rPr lang="en-US" sz="2500" b="1" dirty="0" smtClean="0">
                <a:latin typeface="+mj-lt"/>
              </a:rPr>
              <a:t>Crunch </a:t>
            </a:r>
            <a:r>
              <a:rPr lang="en-US" sz="2500" dirty="0" smtClean="0">
                <a:latin typeface="+mj-lt"/>
              </a:rPr>
              <a:t>- Place </a:t>
            </a:r>
            <a:r>
              <a:rPr lang="en-US" sz="2500" dirty="0">
                <a:latin typeface="+mj-lt"/>
              </a:rPr>
              <a:t>your lower back center of the ball and place your hands behind </a:t>
            </a:r>
            <a:r>
              <a:rPr lang="en-US" sz="2500" dirty="0" smtClean="0">
                <a:latin typeface="+mj-lt"/>
              </a:rPr>
              <a:t>your head </a:t>
            </a:r>
            <a:r>
              <a:rPr lang="en-US" sz="2500" dirty="0">
                <a:latin typeface="+mj-lt"/>
              </a:rPr>
              <a:t>(don’t use your hands to pull) Crunch by bringing lower ribs and pelvic toward each other without rounding </a:t>
            </a:r>
            <a:r>
              <a:rPr lang="en-US" sz="2500" dirty="0" smtClean="0">
                <a:latin typeface="+mj-lt"/>
              </a:rPr>
              <a:t>your back</a:t>
            </a:r>
          </a:p>
          <a:p>
            <a:endParaRPr lang="en-US" dirty="0"/>
          </a:p>
        </p:txBody>
      </p:sp>
    </p:spTree>
    <p:extLst>
      <p:ext uri="{BB962C8B-B14F-4D97-AF65-F5344CB8AC3E}">
        <p14:creationId xmlns:p14="http://schemas.microsoft.com/office/powerpoint/2010/main" val="3303200059"/>
      </p:ext>
    </p:extLst>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33400" y="1504950"/>
            <a:ext cx="11258550" cy="3028950"/>
          </a:xfrm>
        </p:spPr>
        <p:txBody>
          <a:bodyPr/>
          <a:lstStyle/>
          <a:p>
            <a:pPr algn="l"/>
            <a:r>
              <a:rPr lang="en-US" sz="2500" b="1" dirty="0" smtClean="0">
                <a:latin typeface="+mj-lt"/>
              </a:rPr>
              <a:t>	</a:t>
            </a:r>
            <a:r>
              <a:rPr lang="en-US" sz="2500" b="1" dirty="0" err="1" smtClean="0">
                <a:latin typeface="+mj-lt"/>
              </a:rPr>
              <a:t>Lat</a:t>
            </a:r>
            <a:r>
              <a:rPr lang="en-US" sz="2500" b="1" dirty="0" smtClean="0">
                <a:latin typeface="+mj-lt"/>
              </a:rPr>
              <a:t> </a:t>
            </a:r>
            <a:r>
              <a:rPr lang="en-US" sz="2500" b="1" dirty="0" err="1" smtClean="0">
                <a:latin typeface="+mj-lt"/>
              </a:rPr>
              <a:t>Pulldowns</a:t>
            </a:r>
            <a:r>
              <a:rPr lang="en-US" sz="2500" b="1" dirty="0">
                <a:latin typeface="+mj-lt"/>
              </a:rPr>
              <a:t> </a:t>
            </a:r>
            <a:r>
              <a:rPr lang="en-US" sz="2500" dirty="0" smtClean="0">
                <a:latin typeface="+mj-lt"/>
              </a:rPr>
              <a:t>- Grasp </a:t>
            </a:r>
            <a:r>
              <a:rPr lang="en-US" sz="2500" dirty="0">
                <a:latin typeface="+mj-lt"/>
              </a:rPr>
              <a:t>bar at outer most bend with overhand grip. Bring </a:t>
            </a:r>
            <a:r>
              <a:rPr lang="en-US" sz="2500" dirty="0" err="1">
                <a:latin typeface="+mj-lt"/>
              </a:rPr>
              <a:t>lat</a:t>
            </a:r>
            <a:r>
              <a:rPr lang="en-US" sz="2500" dirty="0">
                <a:latin typeface="+mj-lt"/>
              </a:rPr>
              <a:t> bar to upper </a:t>
            </a:r>
            <a:r>
              <a:rPr lang="en-US" sz="2500" dirty="0" smtClean="0">
                <a:latin typeface="+mj-lt"/>
              </a:rPr>
              <a:t>chest by </a:t>
            </a:r>
            <a:r>
              <a:rPr lang="en-US" sz="2500" dirty="0">
                <a:latin typeface="+mj-lt"/>
              </a:rPr>
              <a:t>pulling the upper arms and shoulder blades downward and back. Maintain the </a:t>
            </a:r>
            <a:r>
              <a:rPr lang="en-US" sz="2500" dirty="0" smtClean="0">
                <a:latin typeface="+mj-lt"/>
              </a:rPr>
              <a:t>natural </a:t>
            </a:r>
            <a:r>
              <a:rPr lang="en-US" sz="2500" dirty="0">
                <a:latin typeface="+mj-lt"/>
              </a:rPr>
              <a:t>curve of the back </a:t>
            </a:r>
            <a:endParaRPr lang="en-US" sz="2500" dirty="0" smtClean="0">
              <a:latin typeface="+mj-lt"/>
            </a:endParaRPr>
          </a:p>
          <a:p>
            <a:pPr algn="l"/>
            <a:endParaRPr lang="en-US" sz="2500" dirty="0">
              <a:latin typeface="+mj-lt"/>
            </a:endParaRPr>
          </a:p>
          <a:p>
            <a:pPr algn="l"/>
            <a:r>
              <a:rPr lang="en-US" sz="2500" dirty="0" smtClean="0">
                <a:latin typeface="+mj-lt"/>
              </a:rPr>
              <a:t>	</a:t>
            </a:r>
            <a:r>
              <a:rPr lang="en-US" sz="2500" b="1" dirty="0" smtClean="0">
                <a:latin typeface="+mj-lt"/>
              </a:rPr>
              <a:t>Seated </a:t>
            </a:r>
            <a:r>
              <a:rPr lang="en-US" sz="2500" b="1" dirty="0">
                <a:latin typeface="+mj-lt"/>
              </a:rPr>
              <a:t>Shoulder </a:t>
            </a:r>
            <a:r>
              <a:rPr lang="en-US" sz="2500" b="1" dirty="0" smtClean="0">
                <a:latin typeface="+mj-lt"/>
              </a:rPr>
              <a:t>Press </a:t>
            </a:r>
            <a:r>
              <a:rPr lang="en-US" sz="2500" dirty="0" smtClean="0">
                <a:latin typeface="+mj-lt"/>
              </a:rPr>
              <a:t>- Sitting </a:t>
            </a:r>
            <a:r>
              <a:rPr lang="en-US" sz="2500" dirty="0">
                <a:latin typeface="+mj-lt"/>
              </a:rPr>
              <a:t>tall on a bench or ball, hold weights at </a:t>
            </a:r>
            <a:r>
              <a:rPr lang="en-US" sz="2500" dirty="0" smtClean="0">
                <a:latin typeface="+mj-lt"/>
              </a:rPr>
              <a:t>shoulder </a:t>
            </a:r>
            <a:r>
              <a:rPr lang="en-US" sz="2500" dirty="0">
                <a:latin typeface="+mj-lt"/>
              </a:rPr>
              <a:t>level with palms facing forward. Keep shoulder blades down and back while pushing weights straight </a:t>
            </a:r>
            <a:r>
              <a:rPr lang="en-US" sz="2500" dirty="0" smtClean="0">
                <a:latin typeface="+mj-lt"/>
              </a:rPr>
              <a:t>up overhead.</a:t>
            </a:r>
            <a:endParaRPr lang="en-US" sz="2500" dirty="0">
              <a:latin typeface="+mj-lt"/>
            </a:endParaRPr>
          </a:p>
          <a:p>
            <a:pPr algn="l"/>
            <a:endParaRPr lang="en-US" dirty="0" smtClean="0"/>
          </a:p>
          <a:p>
            <a:pPr algn="l"/>
            <a:r>
              <a:rPr lang="en-US" dirty="0"/>
              <a:t>	</a:t>
            </a:r>
            <a:endParaRPr lang="en-US" dirty="0" smtClean="0"/>
          </a:p>
          <a:p>
            <a:pPr algn="l"/>
            <a:endParaRPr lang="en-US" dirty="0" smtClean="0"/>
          </a:p>
          <a:p>
            <a:endParaRPr lang="en-US" dirty="0"/>
          </a:p>
        </p:txBody>
      </p:sp>
    </p:spTree>
    <p:extLst>
      <p:ext uri="{BB962C8B-B14F-4D97-AF65-F5344CB8AC3E}">
        <p14:creationId xmlns:p14="http://schemas.microsoft.com/office/powerpoint/2010/main" val="24708731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Shape 178"/>
          <p:cNvSpPr/>
          <p:nvPr/>
        </p:nvSpPr>
        <p:spPr>
          <a:xfrm>
            <a:off x="480716" y="368410"/>
            <a:ext cx="11423737" cy="1815882"/>
          </a:xfrm>
          <a:prstGeom prst="rect">
            <a:avLst/>
          </a:prstGeom>
          <a:noFill/>
          <a:ln>
            <a:noFill/>
          </a:ln>
        </p:spPr>
        <p:txBody>
          <a:bodyPr spcFirstLastPara="1" wrap="square" lIns="91425" tIns="45700" rIns="91425" bIns="45700" anchor="t" anchorCtr="0">
            <a:noAutofit/>
          </a:bodyPr>
          <a:lstStyle/>
          <a:p>
            <a:pPr marL="63500" marR="89535" lvl="0" indent="0" algn="l" rtl="0">
              <a:lnSpc>
                <a:spcPct val="115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The spinal column serves to act as a support structure to maintain the torso during movement, it allows energy transfer during movement, provides stability, and is a major pathway for the central nervous system.</a:t>
            </a:r>
            <a:endParaRPr sz="1400" b="0" i="0" u="none" strike="noStrike" cap="none">
              <a:solidFill>
                <a:srgbClr val="000000"/>
              </a:solidFill>
              <a:latin typeface="Arial"/>
              <a:ea typeface="Arial"/>
              <a:cs typeface="Arial"/>
              <a:sym typeface="Arial"/>
            </a:endParaRPr>
          </a:p>
          <a:p>
            <a:pPr marL="63500" marR="89535" lvl="0" indent="0" algn="l" rtl="0">
              <a:lnSpc>
                <a:spcPct val="115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The movements of the spine include extension, flexion, rotation, and lateral flexion.</a:t>
            </a:r>
            <a:r>
              <a:rPr lang="en-US" sz="2000" b="0" i="0" u="sng" strike="noStrike" cap="none">
                <a:solidFill>
                  <a:schemeClr val="dk1"/>
                </a:solidFill>
                <a:latin typeface="Arial"/>
                <a:ea typeface="Arial"/>
                <a:cs typeface="Arial"/>
                <a:sym typeface="Arial"/>
              </a:rPr>
              <a:t> </a:t>
            </a:r>
            <a:endParaRPr sz="2000" b="0" i="0" u="none" strike="noStrike" cap="none">
              <a:solidFill>
                <a:schemeClr val="dk1"/>
              </a:solidFill>
              <a:latin typeface="Arial"/>
              <a:ea typeface="Arial"/>
              <a:cs typeface="Arial"/>
              <a:sym typeface="Arial"/>
            </a:endParaRPr>
          </a:p>
        </p:txBody>
      </p:sp>
      <p:pic>
        <p:nvPicPr>
          <p:cNvPr id="179" name="Shape 179"/>
          <p:cNvPicPr preferRelativeResize="0"/>
          <p:nvPr/>
        </p:nvPicPr>
        <p:blipFill rotWithShape="1">
          <a:blip r:embed="rId3">
            <a:alphaModFix/>
          </a:blip>
          <a:srcRect/>
          <a:stretch/>
        </p:blipFill>
        <p:spPr>
          <a:xfrm>
            <a:off x="4070960" y="2184292"/>
            <a:ext cx="2743200" cy="4528714"/>
          </a:xfrm>
          <a:prstGeom prst="rect">
            <a:avLst/>
          </a:prstGeom>
          <a:noFill/>
          <a:ln>
            <a:noFill/>
          </a:ln>
        </p:spPr>
      </p:pic>
    </p:spTree>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90550" y="476250"/>
            <a:ext cx="10915650" cy="5905500"/>
          </a:xfrm>
        </p:spPr>
        <p:txBody>
          <a:bodyPr/>
          <a:lstStyle/>
          <a:p>
            <a:pPr algn="l"/>
            <a:r>
              <a:rPr lang="en-US" sz="2500" dirty="0" smtClean="0">
                <a:latin typeface="+mj-lt"/>
              </a:rPr>
              <a:t>	Looking </a:t>
            </a:r>
            <a:r>
              <a:rPr lang="en-US" sz="2500" dirty="0">
                <a:latin typeface="+mj-lt"/>
              </a:rPr>
              <a:t>through the average gym you will find many people accessorized with various forms of workout attire. Ranging from music sources, knee wraps, wrist wraps, belts, amongst many other forms, but do these accessories serve a purpose? Many people believe so, but in actuality, they may do more harm than good. People become reliant upon wraps and belts, thinking that it helps with their lifting- and in some cases they may- but often individuals develop imbalances because of these accessories. </a:t>
            </a:r>
            <a:endParaRPr lang="en-US" sz="2500" dirty="0" smtClean="0">
              <a:latin typeface="+mj-lt"/>
            </a:endParaRPr>
          </a:p>
          <a:p>
            <a:pPr algn="l"/>
            <a:r>
              <a:rPr lang="en-US" sz="2500" dirty="0">
                <a:latin typeface="+mj-lt"/>
              </a:rPr>
              <a:t>	</a:t>
            </a:r>
            <a:endParaRPr lang="en-US" sz="1000" dirty="0">
              <a:latin typeface="+mj-lt"/>
            </a:endParaRPr>
          </a:p>
          <a:p>
            <a:pPr algn="l"/>
            <a:r>
              <a:rPr lang="en-US" sz="1000" b="1" dirty="0" smtClean="0">
                <a:latin typeface="+mj-lt"/>
              </a:rPr>
              <a:t>	</a:t>
            </a:r>
            <a:r>
              <a:rPr lang="en-US" sz="2500" b="1" dirty="0" smtClean="0">
                <a:latin typeface="+mj-lt"/>
              </a:rPr>
              <a:t>Cons</a:t>
            </a:r>
            <a:r>
              <a:rPr lang="en-US" sz="2500" dirty="0">
                <a:latin typeface="+mj-lt"/>
              </a:rPr>
              <a:t>: Relying on wraps during regular workouts could decree the training effect because the wraps are doing some of the lifting while your muscles don’t. </a:t>
            </a:r>
            <a:r>
              <a:rPr lang="en-US" sz="2500" dirty="0" smtClean="0">
                <a:latin typeface="+mj-lt"/>
              </a:rPr>
              <a:t>Heavy wrapping </a:t>
            </a:r>
            <a:r>
              <a:rPr lang="en-US" sz="2500" dirty="0">
                <a:latin typeface="+mj-lt"/>
              </a:rPr>
              <a:t>can warm your knees too much or conversely the tightness could cut off circulation causing a drop in temperature weakening the muscle </a:t>
            </a:r>
            <a:r>
              <a:rPr lang="en-US" sz="2500" dirty="0" smtClean="0">
                <a:latin typeface="+mj-lt"/>
              </a:rPr>
              <a:t>tissue.</a:t>
            </a:r>
            <a:endParaRPr lang="en-US" sz="2500" dirty="0">
              <a:latin typeface="+mj-lt"/>
            </a:endParaRPr>
          </a:p>
          <a:p>
            <a:pPr algn="l"/>
            <a:r>
              <a:rPr lang="en-US" sz="2500" dirty="0" smtClean="0">
                <a:latin typeface="+mj-lt"/>
              </a:rPr>
              <a:t>	</a:t>
            </a:r>
            <a:r>
              <a:rPr lang="en-US" sz="2500" b="1" dirty="0" smtClean="0">
                <a:latin typeface="+mj-lt"/>
              </a:rPr>
              <a:t>Pros</a:t>
            </a:r>
            <a:r>
              <a:rPr lang="en-US" sz="2500" dirty="0">
                <a:latin typeface="+mj-lt"/>
              </a:rPr>
              <a:t>: Can help protect an injured body part from further injury</a:t>
            </a:r>
            <a:r>
              <a:rPr lang="en-US" sz="2500" dirty="0" smtClean="0">
                <a:latin typeface="+mj-lt"/>
              </a:rPr>
              <a:t>.</a:t>
            </a:r>
          </a:p>
          <a:p>
            <a:pPr algn="l"/>
            <a:endParaRPr lang="en-US" sz="2500" dirty="0">
              <a:latin typeface="+mj-lt"/>
            </a:endParaRPr>
          </a:p>
          <a:p>
            <a:endParaRPr lang="en-US" sz="2500" dirty="0">
              <a:latin typeface="+mj-lt"/>
            </a:endParaRPr>
          </a:p>
        </p:txBody>
      </p:sp>
    </p:spTree>
    <p:extLst>
      <p:ext uri="{BB962C8B-B14F-4D97-AF65-F5344CB8AC3E}">
        <p14:creationId xmlns:p14="http://schemas.microsoft.com/office/powerpoint/2010/main" val="1950474567"/>
      </p:ext>
    </p:extLst>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71500" y="1047750"/>
            <a:ext cx="11125200" cy="4191000"/>
          </a:xfrm>
        </p:spPr>
        <p:txBody>
          <a:bodyPr/>
          <a:lstStyle/>
          <a:p>
            <a:pPr algn="l"/>
            <a:r>
              <a:rPr lang="en-US" sz="2500" dirty="0" smtClean="0">
                <a:latin typeface="+mj-lt"/>
              </a:rPr>
              <a:t>	Wrist </a:t>
            </a:r>
            <a:r>
              <a:rPr lang="en-US" sz="2500" dirty="0">
                <a:latin typeface="+mj-lt"/>
              </a:rPr>
              <a:t>wraps can cause the same negative effects as knee wraps, however, if someone has had a wrist injury, they can be helpful in maintaining integrity of the joint. They should not be relied upon, </a:t>
            </a:r>
            <a:r>
              <a:rPr lang="en-US" sz="2500" dirty="0" smtClean="0">
                <a:latin typeface="+mj-lt"/>
              </a:rPr>
              <a:t>though</a:t>
            </a:r>
          </a:p>
          <a:p>
            <a:pPr algn="l"/>
            <a:endParaRPr lang="en-US" sz="1000" dirty="0">
              <a:latin typeface="+mj-lt"/>
            </a:endParaRPr>
          </a:p>
          <a:p>
            <a:pPr algn="l"/>
            <a:r>
              <a:rPr lang="en-US" sz="2500" b="1" dirty="0" smtClean="0">
                <a:latin typeface="+mj-lt"/>
              </a:rPr>
              <a:t>	</a:t>
            </a:r>
            <a:r>
              <a:rPr lang="en-US" sz="2500" dirty="0" smtClean="0">
                <a:latin typeface="+mj-lt"/>
              </a:rPr>
              <a:t>Weight </a:t>
            </a:r>
            <a:r>
              <a:rPr lang="en-US" sz="2500" dirty="0">
                <a:latin typeface="+mj-lt"/>
              </a:rPr>
              <a:t>belts should be used sparingly and only during near-maximal </a:t>
            </a:r>
            <a:r>
              <a:rPr lang="en-US" sz="2500" dirty="0" smtClean="0">
                <a:latin typeface="+mj-lt"/>
              </a:rPr>
              <a:t>lifts. They are </a:t>
            </a:r>
            <a:r>
              <a:rPr lang="en-US" sz="2500" dirty="0">
                <a:latin typeface="+mj-lt"/>
              </a:rPr>
              <a:t>only useful during </a:t>
            </a:r>
            <a:r>
              <a:rPr lang="en-US" sz="2500" dirty="0" smtClean="0">
                <a:latin typeface="+mj-lt"/>
              </a:rPr>
              <a:t>near-maximal </a:t>
            </a:r>
            <a:r>
              <a:rPr lang="en-US" sz="2500" dirty="0">
                <a:latin typeface="+mj-lt"/>
              </a:rPr>
              <a:t>lifting with very heavy weights. </a:t>
            </a:r>
            <a:endParaRPr lang="en-US" sz="2500" dirty="0" smtClean="0">
              <a:latin typeface="+mj-lt"/>
            </a:endParaRPr>
          </a:p>
          <a:p>
            <a:pPr algn="l"/>
            <a:endParaRPr lang="en-US" sz="1000" dirty="0">
              <a:latin typeface="+mj-lt"/>
            </a:endParaRPr>
          </a:p>
          <a:p>
            <a:pPr algn="l"/>
            <a:r>
              <a:rPr lang="en-US" sz="2500" dirty="0" smtClean="0">
                <a:latin typeface="+mj-lt"/>
              </a:rPr>
              <a:t>	Overtraining </a:t>
            </a:r>
            <a:r>
              <a:rPr lang="en-US" sz="2500" dirty="0">
                <a:latin typeface="+mj-lt"/>
              </a:rPr>
              <a:t>is when one exerts themselves beyond the capacity of their recuperative ability over duration of time, which leads to physical breakdown</a:t>
            </a:r>
            <a:r>
              <a:rPr lang="en-US" sz="2500" dirty="0" smtClean="0">
                <a:latin typeface="+mj-lt"/>
              </a:rPr>
              <a:t>. Markers of overtraining include poor mood, constant fatigue, and soreness. Without proper programming, anyone can </a:t>
            </a:r>
            <a:r>
              <a:rPr lang="en-US" sz="2500" dirty="0" err="1" smtClean="0">
                <a:latin typeface="+mj-lt"/>
              </a:rPr>
              <a:t>overtrain</a:t>
            </a:r>
            <a:r>
              <a:rPr lang="en-US" sz="2500" dirty="0" smtClean="0">
                <a:latin typeface="+mj-lt"/>
              </a:rPr>
              <a:t>.</a:t>
            </a:r>
          </a:p>
          <a:p>
            <a:pPr algn="l"/>
            <a:endParaRPr lang="en-US" sz="2500" dirty="0">
              <a:latin typeface="+mj-lt"/>
            </a:endParaRPr>
          </a:p>
          <a:p>
            <a:pPr algn="l"/>
            <a:r>
              <a:rPr lang="en-US" sz="2500" dirty="0" smtClean="0">
                <a:latin typeface="+mj-lt"/>
              </a:rPr>
              <a:t>	</a:t>
            </a:r>
            <a:endParaRPr lang="en-US" sz="2500" dirty="0">
              <a:latin typeface="+mj-lt"/>
            </a:endParaRPr>
          </a:p>
        </p:txBody>
      </p:sp>
    </p:spTree>
    <p:extLst>
      <p:ext uri="{BB962C8B-B14F-4D97-AF65-F5344CB8AC3E}">
        <p14:creationId xmlns:p14="http://schemas.microsoft.com/office/powerpoint/2010/main" val="2492915574"/>
      </p:ext>
    </p:extLst>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66750" y="304800"/>
            <a:ext cx="11049000" cy="6115050"/>
          </a:xfrm>
        </p:spPr>
        <p:txBody>
          <a:bodyPr/>
          <a:lstStyle/>
          <a:p>
            <a:pPr algn="l"/>
            <a:r>
              <a:rPr lang="en-US" sz="2500" b="1" dirty="0" smtClean="0">
                <a:latin typeface="+mj-lt"/>
              </a:rPr>
              <a:t>Overtraining</a:t>
            </a:r>
            <a:r>
              <a:rPr lang="en-US" sz="2500" dirty="0" smtClean="0">
                <a:latin typeface="+mj-lt"/>
              </a:rPr>
              <a:t> - A </a:t>
            </a:r>
            <a:r>
              <a:rPr lang="en-US" sz="2500" dirty="0">
                <a:latin typeface="+mj-lt"/>
              </a:rPr>
              <a:t>common problem in weight training that occurs when the volume and intensity of the exercise exceeds an individual’s recovery capacity. 	</a:t>
            </a:r>
          </a:p>
          <a:p>
            <a:pPr algn="l"/>
            <a:r>
              <a:rPr lang="en-US" sz="2500" b="1" dirty="0" smtClean="0">
                <a:latin typeface="+mj-lt"/>
              </a:rPr>
              <a:t>Metabolism</a:t>
            </a:r>
            <a:r>
              <a:rPr lang="en-US" sz="2500" dirty="0" smtClean="0">
                <a:latin typeface="+mj-lt"/>
              </a:rPr>
              <a:t> - The </a:t>
            </a:r>
            <a:r>
              <a:rPr lang="en-US" sz="2500" dirty="0">
                <a:latin typeface="+mj-lt"/>
              </a:rPr>
              <a:t>sum of all chemical reactions that occur within the body</a:t>
            </a:r>
          </a:p>
          <a:p>
            <a:pPr algn="l"/>
            <a:r>
              <a:rPr lang="en-US" sz="2500" b="1" dirty="0" smtClean="0">
                <a:latin typeface="+mj-lt"/>
              </a:rPr>
              <a:t>Atrophy</a:t>
            </a:r>
            <a:r>
              <a:rPr lang="en-US" sz="2500" dirty="0" smtClean="0">
                <a:latin typeface="+mj-lt"/>
              </a:rPr>
              <a:t> - The </a:t>
            </a:r>
            <a:r>
              <a:rPr lang="en-US" sz="2500" dirty="0">
                <a:latin typeface="+mj-lt"/>
              </a:rPr>
              <a:t>partial or complete wasting away of a part of the body such as </a:t>
            </a:r>
            <a:r>
              <a:rPr lang="en-US" sz="2500" dirty="0" smtClean="0">
                <a:latin typeface="+mj-lt"/>
              </a:rPr>
              <a:t>a muscle</a:t>
            </a:r>
            <a:endParaRPr lang="en-US" sz="2500" dirty="0">
              <a:latin typeface="+mj-lt"/>
            </a:endParaRPr>
          </a:p>
          <a:p>
            <a:pPr algn="l"/>
            <a:endParaRPr lang="en-US" sz="1000" dirty="0" smtClean="0">
              <a:latin typeface="+mj-lt"/>
            </a:endParaRPr>
          </a:p>
          <a:p>
            <a:pPr algn="l"/>
            <a:r>
              <a:rPr lang="en-US" sz="2500" b="1" dirty="0" smtClean="0">
                <a:latin typeface="+mj-lt"/>
              </a:rPr>
              <a:t>Symptoms </a:t>
            </a:r>
            <a:r>
              <a:rPr lang="en-US" sz="2500" b="1" dirty="0">
                <a:latin typeface="+mj-lt"/>
              </a:rPr>
              <a:t>of overtraining</a:t>
            </a:r>
            <a:r>
              <a:rPr lang="en-US" sz="2500" b="1" dirty="0" smtClean="0">
                <a:latin typeface="+mj-lt"/>
              </a:rPr>
              <a:t>:</a:t>
            </a:r>
          </a:p>
          <a:p>
            <a:pPr algn="l"/>
            <a:r>
              <a:rPr lang="en-US" sz="2500" dirty="0" smtClean="0">
                <a:latin typeface="+mj-lt"/>
              </a:rPr>
              <a:t>•</a:t>
            </a:r>
            <a:r>
              <a:rPr lang="en-US" sz="2500" dirty="0">
                <a:latin typeface="+mj-lt"/>
              </a:rPr>
              <a:t>	Totally run down after a workout</a:t>
            </a:r>
          </a:p>
          <a:p>
            <a:pPr algn="l"/>
            <a:r>
              <a:rPr lang="en-US" sz="2500" dirty="0">
                <a:latin typeface="+mj-lt"/>
              </a:rPr>
              <a:t>•	Experience chronic joint stiffness</a:t>
            </a:r>
          </a:p>
          <a:p>
            <a:pPr algn="l"/>
            <a:r>
              <a:rPr lang="en-US" sz="2500" dirty="0">
                <a:latin typeface="+mj-lt"/>
              </a:rPr>
              <a:t>•	No longer making progress</a:t>
            </a:r>
          </a:p>
          <a:p>
            <a:pPr algn="l"/>
            <a:r>
              <a:rPr lang="en-US" sz="2500" dirty="0">
                <a:latin typeface="+mj-lt"/>
              </a:rPr>
              <a:t>•	Bad attitude towards your workouts</a:t>
            </a:r>
          </a:p>
          <a:p>
            <a:pPr algn="l"/>
            <a:r>
              <a:rPr lang="en-US" sz="2500" dirty="0">
                <a:latin typeface="+mj-lt"/>
              </a:rPr>
              <a:t>•	Experience an increase in body temperature</a:t>
            </a:r>
          </a:p>
          <a:p>
            <a:pPr algn="l"/>
            <a:r>
              <a:rPr lang="en-US" sz="2500" dirty="0">
                <a:latin typeface="+mj-lt"/>
              </a:rPr>
              <a:t>•	Insomnia</a:t>
            </a:r>
          </a:p>
          <a:p>
            <a:pPr algn="l"/>
            <a:endParaRPr lang="en-US" dirty="0"/>
          </a:p>
          <a:p>
            <a:pPr algn="l"/>
            <a:endParaRPr lang="en-US" dirty="0"/>
          </a:p>
        </p:txBody>
      </p:sp>
    </p:spTree>
    <p:extLst>
      <p:ext uri="{BB962C8B-B14F-4D97-AF65-F5344CB8AC3E}">
        <p14:creationId xmlns:p14="http://schemas.microsoft.com/office/powerpoint/2010/main" val="3730010084"/>
      </p:ext>
    </p:extLst>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71500" y="323850"/>
            <a:ext cx="11049000" cy="5981700"/>
          </a:xfrm>
        </p:spPr>
        <p:txBody>
          <a:bodyPr/>
          <a:lstStyle/>
          <a:p>
            <a:pPr algn="l"/>
            <a:r>
              <a:rPr lang="en-US" dirty="0" smtClean="0"/>
              <a:t>	Overtraining is detrimental to the body because it causes the following: </a:t>
            </a:r>
            <a:r>
              <a:rPr lang="en-US" dirty="0"/>
              <a:t>persistent muscle soreness, elevated resting heart rate, increased susceptibility to infections, increased incidence of injuries, </a:t>
            </a:r>
            <a:r>
              <a:rPr lang="en-US" dirty="0" smtClean="0"/>
              <a:t>irritability, depression</a:t>
            </a:r>
            <a:r>
              <a:rPr lang="en-US" dirty="0"/>
              <a:t>, loss of motivation, decreased appetite, chronic fatigue </a:t>
            </a:r>
            <a:endParaRPr lang="en-US" dirty="0" smtClean="0"/>
          </a:p>
          <a:p>
            <a:pPr algn="l"/>
            <a:r>
              <a:rPr lang="en-US" dirty="0"/>
              <a:t>	</a:t>
            </a:r>
            <a:r>
              <a:rPr lang="en-US" b="1" dirty="0" smtClean="0"/>
              <a:t>Equilibrium-</a:t>
            </a:r>
            <a:r>
              <a:rPr lang="en-US" dirty="0" smtClean="0"/>
              <a:t> Fully </a:t>
            </a:r>
            <a:r>
              <a:rPr lang="en-US" dirty="0"/>
              <a:t>recovered state, where energy is neither being depleted </a:t>
            </a:r>
            <a:r>
              <a:rPr lang="en-US" dirty="0" smtClean="0"/>
              <a:t>nor replenished </a:t>
            </a:r>
            <a:r>
              <a:rPr lang="en-US" dirty="0"/>
              <a:t>and structural tissue is not being damage or </a:t>
            </a:r>
            <a:r>
              <a:rPr lang="en-US" dirty="0" smtClean="0"/>
              <a:t>repaired</a:t>
            </a:r>
          </a:p>
          <a:p>
            <a:pPr algn="l"/>
            <a:r>
              <a:rPr lang="en-US" dirty="0"/>
              <a:t>	</a:t>
            </a:r>
            <a:r>
              <a:rPr lang="en-US" b="1" dirty="0" smtClean="0"/>
              <a:t>Catabolism-</a:t>
            </a:r>
            <a:r>
              <a:rPr lang="en-US" dirty="0" smtClean="0"/>
              <a:t> The </a:t>
            </a:r>
            <a:r>
              <a:rPr lang="en-US" dirty="0"/>
              <a:t>stage when energy is depleted and tissue damage is taking </a:t>
            </a:r>
            <a:r>
              <a:rPr lang="en-US" dirty="0" smtClean="0"/>
              <a:t>place</a:t>
            </a:r>
          </a:p>
          <a:p>
            <a:pPr algn="l"/>
            <a:r>
              <a:rPr lang="en-US" dirty="0"/>
              <a:t>	</a:t>
            </a:r>
            <a:r>
              <a:rPr lang="en-US" b="1" dirty="0" smtClean="0"/>
              <a:t>Anabolism </a:t>
            </a:r>
            <a:r>
              <a:rPr lang="en-US" dirty="0" smtClean="0"/>
              <a:t>- The </a:t>
            </a:r>
            <a:r>
              <a:rPr lang="en-US" dirty="0"/>
              <a:t>stage of metabolism when energy is being </a:t>
            </a:r>
            <a:r>
              <a:rPr lang="en-US" dirty="0" smtClean="0"/>
              <a:t>depleted </a:t>
            </a:r>
            <a:r>
              <a:rPr lang="en-US" dirty="0"/>
              <a:t>and tissue damage is being repaired; the most valuable stage of metabolism to the </a:t>
            </a:r>
            <a:r>
              <a:rPr lang="en-US" dirty="0" smtClean="0"/>
              <a:t>resistance trainee</a:t>
            </a:r>
            <a:r>
              <a:rPr lang="en-US" dirty="0"/>
              <a:t>. </a:t>
            </a:r>
          </a:p>
          <a:p>
            <a:pPr algn="l"/>
            <a:r>
              <a:rPr lang="en-US" dirty="0" smtClean="0"/>
              <a:t>	The </a:t>
            </a:r>
            <a:r>
              <a:rPr lang="en-US" dirty="0"/>
              <a:t>purpose of training is to stimulate tissue growth and adaptation. When a trainee reaches a state of equilibrium, they are fully recovered from the previous training session. When a trainee trains, the stimulus develops a higher degree of ability for the tissue to perform and withstand. When that stimulus is not maintained, </a:t>
            </a:r>
            <a:r>
              <a:rPr lang="en-US" b="1" dirty="0" smtClean="0"/>
              <a:t>atrophy</a:t>
            </a:r>
            <a:r>
              <a:rPr lang="en-US" dirty="0" smtClean="0"/>
              <a:t> of </a:t>
            </a:r>
            <a:r>
              <a:rPr lang="en-US" dirty="0"/>
              <a:t>the muscle will occur, resulting in </a:t>
            </a:r>
            <a:r>
              <a:rPr lang="en-US" dirty="0" smtClean="0"/>
              <a:t>a </a:t>
            </a:r>
            <a:r>
              <a:rPr lang="en-US" b="1" dirty="0" smtClean="0"/>
              <a:t>reduction in size &amp; strength.</a:t>
            </a:r>
            <a:r>
              <a:rPr lang="en-US" b="1" dirty="0"/>
              <a:t>	.</a:t>
            </a:r>
          </a:p>
        </p:txBody>
      </p:sp>
    </p:spTree>
    <p:extLst>
      <p:ext uri="{BB962C8B-B14F-4D97-AF65-F5344CB8AC3E}">
        <p14:creationId xmlns:p14="http://schemas.microsoft.com/office/powerpoint/2010/main" val="3216718421"/>
      </p:ext>
    </p:extLst>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00050" y="285750"/>
            <a:ext cx="11277600" cy="6229350"/>
          </a:xfrm>
        </p:spPr>
        <p:txBody>
          <a:bodyPr/>
          <a:lstStyle/>
          <a:p>
            <a:pPr algn="l"/>
            <a:r>
              <a:rPr lang="en-US" sz="2500" dirty="0" smtClean="0">
                <a:latin typeface="+mj-lt"/>
              </a:rPr>
              <a:t>	For </a:t>
            </a:r>
            <a:r>
              <a:rPr lang="en-US" sz="2500" dirty="0">
                <a:latin typeface="+mj-lt"/>
              </a:rPr>
              <a:t>an athlete to continually maintain or make gains, </a:t>
            </a:r>
            <a:r>
              <a:rPr lang="en-US" sz="2500" dirty="0" smtClean="0">
                <a:latin typeface="+mj-lt"/>
              </a:rPr>
              <a:t>equilibrium </a:t>
            </a:r>
            <a:r>
              <a:rPr lang="en-US" sz="2500" dirty="0">
                <a:latin typeface="+mj-lt"/>
              </a:rPr>
              <a:t>should be maintained no longer than 10-15 days or atrophy of the contractile proteins will result in gradual muscle </a:t>
            </a:r>
            <a:r>
              <a:rPr lang="en-US" sz="2500" dirty="0" smtClean="0">
                <a:latin typeface="+mj-lt"/>
              </a:rPr>
              <a:t>tissue loss</a:t>
            </a:r>
            <a:r>
              <a:rPr lang="en-US" sz="2500" dirty="0">
                <a:latin typeface="+mj-lt"/>
              </a:rPr>
              <a:t>. </a:t>
            </a:r>
          </a:p>
          <a:p>
            <a:pPr algn="l"/>
            <a:r>
              <a:rPr lang="en-US" sz="1000" dirty="0" smtClean="0">
                <a:latin typeface="+mj-lt"/>
              </a:rPr>
              <a:t>	</a:t>
            </a:r>
          </a:p>
          <a:p>
            <a:pPr algn="l"/>
            <a:r>
              <a:rPr lang="en-US" sz="2500" dirty="0" smtClean="0">
                <a:latin typeface="+mj-lt"/>
              </a:rPr>
              <a:t>	Prior </a:t>
            </a:r>
            <a:r>
              <a:rPr lang="en-US" sz="2500" dirty="0">
                <a:latin typeface="+mj-lt"/>
              </a:rPr>
              <a:t>to recovering to a state of equilibrium, the body must first enter a catabolic state through training. Catabolism is the body’s mechanism for energy creation or release during exercise or situations of stress. It is also the stage when energy is </a:t>
            </a:r>
            <a:r>
              <a:rPr lang="en-US" sz="2500" dirty="0" smtClean="0">
                <a:latin typeface="+mj-lt"/>
              </a:rPr>
              <a:t>being </a:t>
            </a:r>
            <a:r>
              <a:rPr lang="en-US" sz="2500" b="1" dirty="0" smtClean="0">
                <a:latin typeface="+mj-lt"/>
              </a:rPr>
              <a:t>depleted</a:t>
            </a:r>
            <a:r>
              <a:rPr lang="en-US" sz="2500" dirty="0" smtClean="0">
                <a:latin typeface="+mj-lt"/>
              </a:rPr>
              <a:t> and </a:t>
            </a:r>
            <a:r>
              <a:rPr lang="en-US" sz="2500" b="1" dirty="0" smtClean="0">
                <a:latin typeface="+mj-lt"/>
              </a:rPr>
              <a:t>tissue damage </a:t>
            </a:r>
            <a:r>
              <a:rPr lang="en-US" sz="2500" dirty="0" smtClean="0">
                <a:latin typeface="+mj-lt"/>
              </a:rPr>
              <a:t>is </a:t>
            </a:r>
            <a:r>
              <a:rPr lang="en-US" sz="2500" dirty="0">
                <a:latin typeface="+mj-lt"/>
              </a:rPr>
              <a:t>taking place. Catabolism is not bad unless workouts are too long, or the nutrition of the athlete is not sufficient to meet the demands of training and recovery. At this point, the body will enter gluconeogenesis, </a:t>
            </a:r>
            <a:r>
              <a:rPr lang="en-US" sz="2500" dirty="0" smtClean="0">
                <a:latin typeface="+mj-lt"/>
              </a:rPr>
              <a:t>where </a:t>
            </a:r>
            <a:r>
              <a:rPr lang="en-US" sz="2500" b="1" dirty="0" smtClean="0">
                <a:latin typeface="+mj-lt"/>
              </a:rPr>
              <a:t>muscle tissue </a:t>
            </a:r>
            <a:r>
              <a:rPr lang="en-US" sz="2500" dirty="0" smtClean="0">
                <a:latin typeface="+mj-lt"/>
              </a:rPr>
              <a:t>is </a:t>
            </a:r>
            <a:r>
              <a:rPr lang="en-US" sz="2500" dirty="0">
                <a:latin typeface="+mj-lt"/>
              </a:rPr>
              <a:t>broken down for energy production. If the body remains in a catabolic state for too long a period, training will exceed the body’s ability to recover, which can lead to an </a:t>
            </a:r>
            <a:r>
              <a:rPr lang="en-US" sz="2500" dirty="0" err="1">
                <a:latin typeface="+mj-lt"/>
              </a:rPr>
              <a:t>overtrained</a:t>
            </a:r>
            <a:r>
              <a:rPr lang="en-US" sz="2500" dirty="0">
                <a:latin typeface="+mj-lt"/>
              </a:rPr>
              <a:t> state.</a:t>
            </a:r>
          </a:p>
          <a:p>
            <a:pPr algn="l"/>
            <a:r>
              <a:rPr lang="en-US" sz="1000" dirty="0" smtClean="0">
                <a:latin typeface="+mj-lt"/>
              </a:rPr>
              <a:t>	</a:t>
            </a:r>
          </a:p>
          <a:p>
            <a:pPr algn="l"/>
            <a:r>
              <a:rPr lang="en-US" sz="2500" dirty="0">
                <a:latin typeface="+mj-lt"/>
              </a:rPr>
              <a:t>	</a:t>
            </a:r>
            <a:r>
              <a:rPr lang="en-US" sz="2500" dirty="0" smtClean="0">
                <a:latin typeface="+mj-lt"/>
              </a:rPr>
              <a:t>Proper </a:t>
            </a:r>
            <a:r>
              <a:rPr lang="en-US" sz="2500" dirty="0">
                <a:latin typeface="+mj-lt"/>
              </a:rPr>
              <a:t>nutrition will supply the body with the nutrients needed to recover </a:t>
            </a:r>
            <a:r>
              <a:rPr lang="en-US" sz="2500" dirty="0" smtClean="0">
                <a:latin typeface="+mj-lt"/>
              </a:rPr>
              <a:t>from workouts </a:t>
            </a:r>
            <a:r>
              <a:rPr lang="en-US" sz="2500" dirty="0">
                <a:latin typeface="+mj-lt"/>
              </a:rPr>
              <a:t>and keep the body out of a catabolic state. </a:t>
            </a:r>
          </a:p>
          <a:p>
            <a:pPr algn="l"/>
            <a:endParaRPr lang="en-US" dirty="0"/>
          </a:p>
        </p:txBody>
      </p:sp>
    </p:spTree>
    <p:extLst>
      <p:ext uri="{BB962C8B-B14F-4D97-AF65-F5344CB8AC3E}">
        <p14:creationId xmlns:p14="http://schemas.microsoft.com/office/powerpoint/2010/main" val="1343710814"/>
      </p:ext>
    </p:extLst>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419100" y="439738"/>
            <a:ext cx="11449050" cy="5980112"/>
          </a:xfrm>
        </p:spPr>
        <p:txBody>
          <a:bodyPr/>
          <a:lstStyle/>
          <a:p>
            <a:pPr algn="l"/>
            <a:r>
              <a:rPr lang="en-US" sz="2500" dirty="0" smtClean="0">
                <a:latin typeface="+mj-lt"/>
              </a:rPr>
              <a:t>	Commonly </a:t>
            </a:r>
            <a:r>
              <a:rPr lang="en-US" sz="2500" dirty="0">
                <a:latin typeface="+mj-lt"/>
              </a:rPr>
              <a:t>known in reference to anabolic steroids, the body naturally maintains an anabolic process. Anabolism is the friend of a trainee, as it the stage of metabolism that helps </a:t>
            </a:r>
            <a:r>
              <a:rPr lang="en-US" sz="2500" dirty="0" smtClean="0">
                <a:latin typeface="+mj-lt"/>
              </a:rPr>
              <a:t>to </a:t>
            </a:r>
            <a:r>
              <a:rPr lang="en-US" sz="2500" b="1" dirty="0" smtClean="0">
                <a:latin typeface="+mj-lt"/>
              </a:rPr>
              <a:t>replenish</a:t>
            </a:r>
            <a:r>
              <a:rPr lang="en-US" sz="2500" dirty="0" smtClean="0">
                <a:latin typeface="+mj-lt"/>
              </a:rPr>
              <a:t> energy </a:t>
            </a:r>
            <a:r>
              <a:rPr lang="en-US" sz="2500" dirty="0">
                <a:latin typeface="+mj-lt"/>
              </a:rPr>
              <a:t>stores, </a:t>
            </a:r>
            <a:r>
              <a:rPr lang="en-US" sz="2500" dirty="0" smtClean="0">
                <a:latin typeface="+mj-lt"/>
              </a:rPr>
              <a:t>and </a:t>
            </a:r>
            <a:r>
              <a:rPr lang="en-US" sz="2500" b="1" dirty="0" smtClean="0">
                <a:latin typeface="+mj-lt"/>
              </a:rPr>
              <a:t>repair</a:t>
            </a:r>
            <a:r>
              <a:rPr lang="en-US" sz="2500" dirty="0" smtClean="0">
                <a:latin typeface="+mj-lt"/>
              </a:rPr>
              <a:t> damaged </a:t>
            </a:r>
            <a:r>
              <a:rPr lang="en-US" sz="2500" dirty="0">
                <a:latin typeface="+mj-lt"/>
              </a:rPr>
              <a:t>tissue. After training, nutrition is vital to the recovery process, and many studies have found that consuming a mix </a:t>
            </a:r>
            <a:r>
              <a:rPr lang="en-US" sz="2500" dirty="0" smtClean="0">
                <a:latin typeface="+mj-lt"/>
              </a:rPr>
              <a:t>of </a:t>
            </a:r>
            <a:r>
              <a:rPr lang="en-US" sz="2500" b="1" dirty="0" smtClean="0">
                <a:latin typeface="+mj-lt"/>
              </a:rPr>
              <a:t>carb/protein</a:t>
            </a:r>
            <a:r>
              <a:rPr lang="en-US" sz="2500" dirty="0" smtClean="0">
                <a:latin typeface="+mj-lt"/>
              </a:rPr>
              <a:t> will </a:t>
            </a:r>
            <a:r>
              <a:rPr lang="en-US" sz="2500" dirty="0">
                <a:latin typeface="+mj-lt"/>
              </a:rPr>
              <a:t>aid in the process </a:t>
            </a:r>
            <a:r>
              <a:rPr lang="en-US" sz="2500" dirty="0" smtClean="0">
                <a:latin typeface="+mj-lt"/>
              </a:rPr>
              <a:t>of </a:t>
            </a:r>
            <a:r>
              <a:rPr lang="en-US" sz="2500" b="1" dirty="0" smtClean="0">
                <a:latin typeface="+mj-lt"/>
              </a:rPr>
              <a:t>cell recovery</a:t>
            </a:r>
            <a:r>
              <a:rPr lang="en-US" sz="2500" dirty="0" smtClean="0">
                <a:latin typeface="+mj-lt"/>
              </a:rPr>
              <a:t>. </a:t>
            </a:r>
            <a:r>
              <a:rPr lang="en-US" sz="2500" dirty="0">
                <a:latin typeface="+mj-lt"/>
              </a:rPr>
              <a:t>These nutrients are vital due to the inflammatory state that body will enter after the breakdown of muscle and other cells. Without the proper nutrients for the inflammatory cells to use for repair, recovery will be inhibited by a lack of proper nutrients.</a:t>
            </a:r>
          </a:p>
          <a:p>
            <a:pPr algn="l"/>
            <a:endParaRPr lang="en-US" sz="1000" dirty="0" smtClean="0">
              <a:latin typeface="+mj-lt"/>
            </a:endParaRPr>
          </a:p>
          <a:p>
            <a:pPr algn="l"/>
            <a:r>
              <a:rPr lang="en-US" sz="2500" dirty="0" smtClean="0">
                <a:latin typeface="+mj-lt"/>
              </a:rPr>
              <a:t>	Understanding </a:t>
            </a:r>
            <a:r>
              <a:rPr lang="en-US" sz="2500" dirty="0">
                <a:latin typeface="+mj-lt"/>
              </a:rPr>
              <a:t>the stages of metabolism allows a trainer insight to the process of the body’s metabolism. As related to training, understanding these processes allows the trainer to comprehend what happens during overtraining, and prepare and plan programs so that overtraining can be avoided. As well as encourage the athlete to follow a diet to aid in recovery and performance.</a:t>
            </a:r>
          </a:p>
        </p:txBody>
      </p:sp>
    </p:spTree>
    <p:extLst>
      <p:ext uri="{BB962C8B-B14F-4D97-AF65-F5344CB8AC3E}">
        <p14:creationId xmlns:p14="http://schemas.microsoft.com/office/powerpoint/2010/main" val="609370116"/>
      </p:ext>
    </p:extLst>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285750"/>
            <a:ext cx="10915650" cy="6057900"/>
          </a:xfrm>
        </p:spPr>
        <p:txBody>
          <a:bodyPr/>
          <a:lstStyle/>
          <a:p>
            <a:pPr algn="l"/>
            <a:r>
              <a:rPr lang="en-US" dirty="0" smtClean="0"/>
              <a:t>	Having </a:t>
            </a:r>
            <a:r>
              <a:rPr lang="en-US" dirty="0"/>
              <a:t>learned about the body’s process regarding metabolism, and the affects of overtraining, Ensuing a trainee is consuming a good diet, receiving enough sleep, and has enough off-days and/or low intensity workouts would help prevent overtraining in </a:t>
            </a:r>
            <a:r>
              <a:rPr lang="en-US" dirty="0" smtClean="0"/>
              <a:t>a trainee.</a:t>
            </a:r>
          </a:p>
          <a:p>
            <a:pPr algn="l"/>
            <a:endParaRPr lang="en-US" sz="1000" dirty="0"/>
          </a:p>
          <a:p>
            <a:pPr algn="l"/>
            <a:r>
              <a:rPr lang="en-US" dirty="0" smtClean="0"/>
              <a:t>	Although </a:t>
            </a:r>
            <a:r>
              <a:rPr lang="en-US" dirty="0"/>
              <a:t>sports and exercise programs offer numerous benefits, there is always the risk of injury. Athletes physically strengthen and condition their bodies with the hope of avoiding injuries but unfortunately this does not always prevent them from occurring. Every sport or activity presents different risks of </a:t>
            </a:r>
            <a:r>
              <a:rPr lang="en-US" dirty="0" smtClean="0"/>
              <a:t>injury. There </a:t>
            </a:r>
            <a:r>
              <a:rPr lang="en-US" dirty="0"/>
              <a:t>are many different types of injuries that can occur. A large portion of athletic injuries cause damage to the soft tissues of the body. Soft tissue injuries </a:t>
            </a:r>
            <a:r>
              <a:rPr lang="en-US" dirty="0" smtClean="0"/>
              <a:t>affect </a:t>
            </a:r>
            <a:r>
              <a:rPr lang="en-US" b="1" dirty="0" smtClean="0"/>
              <a:t>muscles</a:t>
            </a:r>
            <a:r>
              <a:rPr lang="en-US" dirty="0" smtClean="0"/>
              <a:t>, </a:t>
            </a:r>
            <a:r>
              <a:rPr lang="en-US" b="1" dirty="0" smtClean="0"/>
              <a:t>fascia, tendons, and ligaments </a:t>
            </a:r>
            <a:r>
              <a:rPr lang="en-US" dirty="0" smtClean="0"/>
              <a:t>which </a:t>
            </a:r>
            <a:r>
              <a:rPr lang="en-US" dirty="0"/>
              <a:t>all control and protect the joints.</a:t>
            </a:r>
          </a:p>
          <a:p>
            <a:pPr algn="l"/>
            <a:endParaRPr lang="en-US" sz="1000" dirty="0" smtClean="0"/>
          </a:p>
          <a:p>
            <a:pPr algn="l"/>
            <a:r>
              <a:rPr lang="en-US" dirty="0" smtClean="0"/>
              <a:t>Two </a:t>
            </a:r>
            <a:r>
              <a:rPr lang="en-US" dirty="0"/>
              <a:t>types of soft-tissue injuries </a:t>
            </a:r>
            <a:r>
              <a:rPr lang="en-US" dirty="0" smtClean="0"/>
              <a:t>are:</a:t>
            </a:r>
            <a:endParaRPr lang="en-US" dirty="0"/>
          </a:p>
          <a:p>
            <a:pPr algn="l"/>
            <a:r>
              <a:rPr lang="en-US" dirty="0"/>
              <a:t>•	</a:t>
            </a:r>
            <a:r>
              <a:rPr lang="en-US" b="1" dirty="0" smtClean="0"/>
              <a:t>Closed</a:t>
            </a:r>
            <a:endParaRPr lang="en-US" dirty="0"/>
          </a:p>
          <a:p>
            <a:pPr algn="l"/>
            <a:r>
              <a:rPr lang="en-US" dirty="0"/>
              <a:t>•	</a:t>
            </a:r>
            <a:r>
              <a:rPr lang="en-US" b="1" dirty="0"/>
              <a:t>Open</a:t>
            </a:r>
            <a:endParaRPr lang="en-US" dirty="0"/>
          </a:p>
          <a:p>
            <a:pPr algn="l"/>
            <a:endParaRPr lang="en-US" dirty="0"/>
          </a:p>
        </p:txBody>
      </p:sp>
    </p:spTree>
    <p:extLst>
      <p:ext uri="{BB962C8B-B14F-4D97-AF65-F5344CB8AC3E}">
        <p14:creationId xmlns:p14="http://schemas.microsoft.com/office/powerpoint/2010/main" val="2908825888"/>
      </p:ext>
    </p:extLst>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04850" y="247650"/>
            <a:ext cx="10953750" cy="6172200"/>
          </a:xfrm>
        </p:spPr>
        <p:txBody>
          <a:bodyPr/>
          <a:lstStyle/>
          <a:p>
            <a:pPr algn="l"/>
            <a:r>
              <a:rPr lang="en-US" dirty="0" smtClean="0"/>
              <a:t>	</a:t>
            </a:r>
            <a:r>
              <a:rPr lang="en-US" sz="2500" dirty="0" smtClean="0">
                <a:latin typeface="+mj-lt"/>
              </a:rPr>
              <a:t>The </a:t>
            </a:r>
            <a:r>
              <a:rPr lang="en-US" sz="2500" dirty="0">
                <a:latin typeface="+mj-lt"/>
              </a:rPr>
              <a:t>most common type of injury that athletes and trainees experience would </a:t>
            </a:r>
            <a:r>
              <a:rPr lang="en-US" sz="2500" dirty="0" smtClean="0">
                <a:latin typeface="+mj-lt"/>
              </a:rPr>
              <a:t>be closed </a:t>
            </a:r>
            <a:r>
              <a:rPr lang="en-US" sz="2500" dirty="0">
                <a:latin typeface="+mj-lt"/>
              </a:rPr>
              <a:t>injuries.</a:t>
            </a:r>
          </a:p>
          <a:p>
            <a:endParaRPr lang="en-US" sz="1000" dirty="0">
              <a:latin typeface="+mj-lt"/>
            </a:endParaRPr>
          </a:p>
          <a:p>
            <a:pPr algn="l"/>
            <a:r>
              <a:rPr lang="en-US" sz="2500" dirty="0">
                <a:latin typeface="+mj-lt"/>
              </a:rPr>
              <a:t>	Often times athletes are told to “run out” minor pains that they are experiencing. Minor pains are often acute strains or micro-tears in a tissue that are not debilitating, but, nonetheless, can lead to greater injury. While it is considered strong mental fortitude to train through a slight ailment, it actually is harmful to the nutrition of the tissue and can cause a further degeneration. When soft tissue becomes injured, inflammation occurs. This is the process where the body’s immune system sends nutrients and enzymes to the injured site. In the affected area, during repair, </a:t>
            </a:r>
            <a:r>
              <a:rPr lang="en-US" sz="2500" b="1" dirty="0" smtClean="0">
                <a:latin typeface="+mj-lt"/>
              </a:rPr>
              <a:t>fibrosis</a:t>
            </a:r>
            <a:r>
              <a:rPr lang="en-US" sz="2500" dirty="0" smtClean="0">
                <a:latin typeface="+mj-lt"/>
              </a:rPr>
              <a:t> will </a:t>
            </a:r>
            <a:r>
              <a:rPr lang="en-US" sz="2500" dirty="0">
                <a:latin typeface="+mj-lt"/>
              </a:rPr>
              <a:t>occur, which develops </a:t>
            </a:r>
            <a:r>
              <a:rPr lang="en-US" sz="2500" b="1" dirty="0" smtClean="0">
                <a:latin typeface="+mj-lt"/>
              </a:rPr>
              <a:t>scar tissue adhesions, </a:t>
            </a:r>
            <a:r>
              <a:rPr lang="en-US" sz="2500" dirty="0">
                <a:latin typeface="+mj-lt"/>
              </a:rPr>
              <a:t>similar to </a:t>
            </a:r>
            <a:r>
              <a:rPr lang="en-US" sz="2500" dirty="0" smtClean="0">
                <a:latin typeface="+mj-lt"/>
              </a:rPr>
              <a:t>a cut </a:t>
            </a:r>
            <a:r>
              <a:rPr lang="en-US" sz="2500" dirty="0">
                <a:latin typeface="+mj-lt"/>
              </a:rPr>
              <a:t>on skin. </a:t>
            </a:r>
            <a:r>
              <a:rPr lang="en-US" sz="2500" dirty="0" smtClean="0">
                <a:latin typeface="+mj-lt"/>
              </a:rPr>
              <a:t>These </a:t>
            </a:r>
            <a:r>
              <a:rPr lang="en-US" sz="2500" b="1" dirty="0" smtClean="0">
                <a:latin typeface="+mj-lt"/>
              </a:rPr>
              <a:t>adhesions</a:t>
            </a:r>
            <a:r>
              <a:rPr lang="en-US" sz="2500" dirty="0" smtClean="0">
                <a:latin typeface="+mj-lt"/>
              </a:rPr>
              <a:t> will </a:t>
            </a:r>
            <a:r>
              <a:rPr lang="en-US" sz="2500" dirty="0">
                <a:latin typeface="+mj-lt"/>
              </a:rPr>
              <a:t>not form along the normal fiber patterns of the soft tissue. These adhesions will impede the performance of the tissue by limiting the muscle’s ability to lengthen properly, thus limiting </a:t>
            </a:r>
            <a:r>
              <a:rPr lang="en-US" sz="2500" dirty="0" smtClean="0">
                <a:latin typeface="+mj-lt"/>
              </a:rPr>
              <a:t>the </a:t>
            </a:r>
            <a:r>
              <a:rPr lang="en-US" sz="2500" b="1" dirty="0" smtClean="0">
                <a:latin typeface="+mj-lt"/>
              </a:rPr>
              <a:t>range of motion </a:t>
            </a:r>
            <a:r>
              <a:rPr lang="en-US" sz="2500" dirty="0" smtClean="0">
                <a:latin typeface="+mj-lt"/>
              </a:rPr>
              <a:t>of </a:t>
            </a:r>
            <a:r>
              <a:rPr lang="en-US" sz="2500" dirty="0">
                <a:latin typeface="+mj-lt"/>
              </a:rPr>
              <a:t>the joint the muscle is connected to.</a:t>
            </a:r>
          </a:p>
          <a:p>
            <a:pPr algn="l"/>
            <a:endParaRPr lang="en-US" dirty="0"/>
          </a:p>
          <a:p>
            <a:pPr algn="l"/>
            <a:endParaRPr lang="en-US" dirty="0"/>
          </a:p>
        </p:txBody>
      </p:sp>
    </p:spTree>
    <p:extLst>
      <p:ext uri="{BB962C8B-B14F-4D97-AF65-F5344CB8AC3E}">
        <p14:creationId xmlns:p14="http://schemas.microsoft.com/office/powerpoint/2010/main" val="2373030151"/>
      </p:ext>
    </p:extLst>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09600" y="304800"/>
            <a:ext cx="10991850" cy="6134100"/>
          </a:xfrm>
        </p:spPr>
        <p:txBody>
          <a:bodyPr/>
          <a:lstStyle/>
          <a:p>
            <a:pPr algn="l"/>
            <a:r>
              <a:rPr lang="en-US" dirty="0">
                <a:latin typeface="+mj-lt"/>
              </a:rPr>
              <a:t>	Any time where there is an acute soft tissue injury either due to sport or training, the body immediately responds by sending inflammatory cells to the affected area. During this response, the body is attempting to help repair and protect itself at that site. If these injuries occur, certain steps need to be taken to ensure that recovery is optimal, and that the tissue heals properly. The recommended treatment of choice after an injury is PRICE (protect, rest, ice, compression, and elevation). This will reduce the risk of further damage to the injured area. The next step is to rest the injured area from the painful or offending activity. Active and passive treatment to the injured and surrounding areas is of the </a:t>
            </a:r>
            <a:r>
              <a:rPr lang="en-US" dirty="0" smtClean="0">
                <a:latin typeface="+mj-lt"/>
              </a:rPr>
              <a:t>utmost importance.</a:t>
            </a:r>
          </a:p>
          <a:p>
            <a:pPr algn="l"/>
            <a:endParaRPr lang="en-US" sz="1000" dirty="0">
              <a:latin typeface="+mj-lt"/>
            </a:endParaRPr>
          </a:p>
          <a:p>
            <a:pPr algn="l"/>
            <a:r>
              <a:rPr lang="en-US" dirty="0" smtClean="0">
                <a:latin typeface="+mj-lt"/>
              </a:rPr>
              <a:t>	Aside </a:t>
            </a:r>
            <a:r>
              <a:rPr lang="en-US" dirty="0">
                <a:latin typeface="+mj-lt"/>
              </a:rPr>
              <a:t>injury to soft tissue, joints and ligaments can become injured, too</a:t>
            </a:r>
            <a:r>
              <a:rPr lang="en-US" dirty="0" smtClean="0">
                <a:latin typeface="+mj-lt"/>
              </a:rPr>
              <a:t>. </a:t>
            </a:r>
            <a:r>
              <a:rPr lang="en-US" b="1" dirty="0" smtClean="0">
                <a:latin typeface="+mj-lt"/>
              </a:rPr>
              <a:t>Mechanoreceptors</a:t>
            </a:r>
            <a:r>
              <a:rPr lang="en-US" dirty="0" smtClean="0">
                <a:latin typeface="+mj-lt"/>
              </a:rPr>
              <a:t> </a:t>
            </a:r>
            <a:r>
              <a:rPr lang="en-US" dirty="0">
                <a:latin typeface="+mj-lt"/>
              </a:rPr>
              <a:t>are the receptors located within the joint that tells the brain that some type of damage has occurred. </a:t>
            </a:r>
          </a:p>
          <a:p>
            <a:pPr algn="l"/>
            <a:endParaRPr lang="en-US" dirty="0" smtClean="0">
              <a:latin typeface="+mj-lt"/>
            </a:endParaRPr>
          </a:p>
          <a:p>
            <a:pPr algn="l"/>
            <a:r>
              <a:rPr lang="en-US" dirty="0" smtClean="0">
                <a:latin typeface="+mj-lt"/>
              </a:rPr>
              <a:t>	</a:t>
            </a:r>
            <a:r>
              <a:rPr lang="en-US" b="1" dirty="0" smtClean="0">
                <a:latin typeface="+mj-lt"/>
              </a:rPr>
              <a:t>PRICE</a:t>
            </a:r>
            <a:r>
              <a:rPr lang="en-US" dirty="0" smtClean="0">
                <a:latin typeface="+mj-lt"/>
              </a:rPr>
              <a:t> stands for Protect, Rest, Ice, Compression, Elevation. It is important to do this following an injury.</a:t>
            </a:r>
            <a:endParaRPr lang="en-US" dirty="0">
              <a:latin typeface="+mj-lt"/>
            </a:endParaRPr>
          </a:p>
        </p:txBody>
      </p:sp>
    </p:spTree>
    <p:extLst>
      <p:ext uri="{BB962C8B-B14F-4D97-AF65-F5344CB8AC3E}">
        <p14:creationId xmlns:p14="http://schemas.microsoft.com/office/powerpoint/2010/main" val="2267357825"/>
      </p:ext>
    </p:extLst>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14350" y="1466850"/>
            <a:ext cx="11315700" cy="3810000"/>
          </a:xfrm>
        </p:spPr>
        <p:txBody>
          <a:bodyPr/>
          <a:lstStyle/>
          <a:p>
            <a:pPr algn="l"/>
            <a:r>
              <a:rPr lang="en-US" sz="2500" dirty="0" smtClean="0">
                <a:latin typeface="+mj-lt"/>
              </a:rPr>
              <a:t>	Ice </a:t>
            </a:r>
            <a:r>
              <a:rPr lang="en-US" sz="2500" dirty="0">
                <a:latin typeface="+mj-lt"/>
              </a:rPr>
              <a:t>should be applied for 10-20 minutes with 20minutes -1 hour rest periods in between </a:t>
            </a:r>
            <a:r>
              <a:rPr lang="en-US" sz="2500" dirty="0" smtClean="0">
                <a:latin typeface="+mj-lt"/>
              </a:rPr>
              <a:t>treatments. </a:t>
            </a:r>
          </a:p>
          <a:p>
            <a:pPr algn="l"/>
            <a:endParaRPr lang="en-US" sz="1000" dirty="0">
              <a:latin typeface="+mj-lt"/>
            </a:endParaRPr>
          </a:p>
          <a:p>
            <a:pPr algn="l"/>
            <a:r>
              <a:rPr lang="en-US" sz="2500" dirty="0" smtClean="0">
                <a:latin typeface="+mj-lt"/>
              </a:rPr>
              <a:t>	The purpose of following the principles of PRICE is to prevent injuries from worsening.</a:t>
            </a:r>
          </a:p>
          <a:p>
            <a:pPr algn="l"/>
            <a:endParaRPr lang="en-US" sz="1000" dirty="0">
              <a:latin typeface="+mj-lt"/>
            </a:endParaRPr>
          </a:p>
          <a:p>
            <a:pPr algn="l"/>
            <a:r>
              <a:rPr lang="en-US" sz="2500" dirty="0" smtClean="0">
                <a:latin typeface="+mj-lt"/>
              </a:rPr>
              <a:t>	When </a:t>
            </a:r>
            <a:r>
              <a:rPr lang="en-US" sz="2500" dirty="0">
                <a:latin typeface="+mj-lt"/>
              </a:rPr>
              <a:t>an injury is more severe that can be addressed by the concept of PRICE, </a:t>
            </a:r>
            <a:r>
              <a:rPr lang="en-US" sz="2500" dirty="0" smtClean="0">
                <a:latin typeface="+mj-lt"/>
              </a:rPr>
              <a:t>a </a:t>
            </a:r>
            <a:r>
              <a:rPr lang="en-US" sz="2500" dirty="0">
                <a:latin typeface="+mj-lt"/>
              </a:rPr>
              <a:t>trainer should seek immediate professional or medical attention for the trainee to be evaluated and treated appropriately </a:t>
            </a:r>
          </a:p>
        </p:txBody>
      </p:sp>
    </p:spTree>
    <p:extLst>
      <p:ext uri="{BB962C8B-B14F-4D97-AF65-F5344CB8AC3E}">
        <p14:creationId xmlns:p14="http://schemas.microsoft.com/office/powerpoint/2010/main" val="21048863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Shape 184"/>
          <p:cNvSpPr txBox="1"/>
          <p:nvPr/>
        </p:nvSpPr>
        <p:spPr>
          <a:xfrm>
            <a:off x="667359" y="1313145"/>
            <a:ext cx="11298477" cy="355481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Kyphotic</a:t>
            </a:r>
            <a:r>
              <a:rPr lang="en-US" sz="2500" b="0" i="0" u="none" strike="noStrike" cap="none">
                <a:solidFill>
                  <a:schemeClr val="dk1"/>
                </a:solidFill>
                <a:latin typeface="Arial"/>
                <a:ea typeface="Arial"/>
                <a:cs typeface="Arial"/>
                <a:sym typeface="Arial"/>
              </a:rPr>
              <a:t> – The natural curvature of the thoracic vertebral column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Lordotic</a:t>
            </a:r>
            <a:r>
              <a:rPr lang="en-US" sz="2500" b="0" i="0" u="none" strike="noStrike" cap="none">
                <a:solidFill>
                  <a:schemeClr val="dk1"/>
                </a:solidFill>
                <a:latin typeface="Arial"/>
                <a:ea typeface="Arial"/>
                <a:cs typeface="Arial"/>
                <a:sym typeface="Arial"/>
              </a:rPr>
              <a:t> – The natural curvature of the cervical and lumbar vertebrae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Swayback</a:t>
            </a:r>
            <a:r>
              <a:rPr lang="en-US" sz="2500" b="0" i="0" u="none" strike="noStrike" cap="none">
                <a:solidFill>
                  <a:schemeClr val="dk1"/>
                </a:solidFill>
                <a:latin typeface="Arial"/>
                <a:ea typeface="Arial"/>
                <a:cs typeface="Arial"/>
                <a:sym typeface="Arial"/>
              </a:rPr>
              <a:t> – excessive lordotic curvature of the lumbar or cervical vertebrae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Spinal Extension </a:t>
            </a:r>
            <a:r>
              <a:rPr lang="en-US" sz="2500" b="0" i="0" u="none" strike="noStrike" cap="none">
                <a:solidFill>
                  <a:schemeClr val="dk1"/>
                </a:solidFill>
                <a:latin typeface="Arial"/>
                <a:ea typeface="Arial"/>
                <a:cs typeface="Arial"/>
                <a:sym typeface="Arial"/>
              </a:rPr>
              <a:t>– bending of the spine posteriorly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Spinal Flexion </a:t>
            </a:r>
            <a:r>
              <a:rPr lang="en-US" sz="2500" b="0" i="0" u="none" strike="noStrike" cap="none">
                <a:solidFill>
                  <a:schemeClr val="dk1"/>
                </a:solidFill>
                <a:latin typeface="Arial"/>
                <a:ea typeface="Arial"/>
                <a:cs typeface="Arial"/>
                <a:sym typeface="Arial"/>
              </a:rPr>
              <a:t>– bending forward at the waist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Shape 95"/>
          <p:cNvSpPr/>
          <p:nvPr/>
        </p:nvSpPr>
        <p:spPr>
          <a:xfrm>
            <a:off x="420740" y="1494408"/>
            <a:ext cx="11560629" cy="403187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Functional training is an approach to exercise and athletic training that prescribes exercise as it relates to the movements the individual will experience in either daily life or sport.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As a trainer, functional training is important because it allows the trainer to establish goals for clients that are purposeful to their lives. Engaging in this approach allows the trainer to improve upon the ability to complete daily tasks, or sport-specific skills.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88"/>
        <p:cNvGrpSpPr/>
        <p:nvPr/>
      </p:nvGrpSpPr>
      <p:grpSpPr>
        <a:xfrm>
          <a:off x="0" y="0"/>
          <a:ext cx="0" cy="0"/>
          <a:chOff x="0" y="0"/>
          <a:chExt cx="0" cy="0"/>
        </a:xfrm>
      </p:grpSpPr>
      <p:pic>
        <p:nvPicPr>
          <p:cNvPr id="189" name="Shape 189"/>
          <p:cNvPicPr preferRelativeResize="0"/>
          <p:nvPr/>
        </p:nvPicPr>
        <p:blipFill rotWithShape="1">
          <a:blip r:embed="rId3">
            <a:alphaModFix/>
          </a:blip>
          <a:srcRect/>
          <a:stretch/>
        </p:blipFill>
        <p:spPr>
          <a:xfrm>
            <a:off x="2082800" y="711200"/>
            <a:ext cx="7924800" cy="5406889"/>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sp>
        <p:nvSpPr>
          <p:cNvPr id="194" name="Shape 194"/>
          <p:cNvSpPr/>
          <p:nvPr/>
        </p:nvSpPr>
        <p:spPr>
          <a:xfrm>
            <a:off x="621100" y="1344573"/>
            <a:ext cx="11231593" cy="4708981"/>
          </a:xfrm>
          <a:prstGeom prst="rect">
            <a:avLst/>
          </a:prstGeom>
          <a:noFill/>
          <a:ln>
            <a:noFill/>
          </a:ln>
        </p:spPr>
        <p:txBody>
          <a:bodyPr spcFirstLastPara="1" wrap="square" lIns="91425" tIns="45700" rIns="91425" bIns="45700" anchor="t" anchorCtr="0">
            <a:noAutofit/>
          </a:bodyPr>
          <a:lstStyle/>
          <a:p>
            <a:pPr marL="76200" marR="27940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As a trainer, it is important to know what the different parts of the vertebrae are and what purpose they serve because muscle attachment points to different parts of individual vertebrae and that will determine what type of movement the muscle produces.</a:t>
            </a:r>
            <a:r>
              <a:rPr lang="en-US" sz="2500" b="0" i="0" u="sng" strike="noStrike" cap="none">
                <a:solidFill>
                  <a:schemeClr val="dk1"/>
                </a:solidFill>
                <a:latin typeface="Arial"/>
                <a:ea typeface="Arial"/>
                <a:cs typeface="Arial"/>
                <a:sym typeface="Arial"/>
              </a:rPr>
              <a:t> </a:t>
            </a:r>
            <a:endParaRPr sz="2500" b="0" i="0" u="sng" strike="noStrike" cap="none">
              <a:solidFill>
                <a:schemeClr val="dk1"/>
              </a:solidFill>
              <a:latin typeface="Arial"/>
              <a:ea typeface="Arial"/>
              <a:cs typeface="Arial"/>
              <a:sym typeface="Arial"/>
            </a:endParaRPr>
          </a:p>
          <a:p>
            <a:pPr marL="76200" marR="279400" lvl="0" indent="0" algn="l" rtl="0">
              <a:lnSpc>
                <a:spcPct val="100000"/>
              </a:lnSpc>
              <a:spcBef>
                <a:spcPts val="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Positions and movements of the spine relate to a person’s movement in that shape determines position. Weak muscles, or muscular imbalances lead to incorrect spinal curvature, which can lead to overcompensation either through excessive extension or flexion. Poor posture  is usually the result of incorrect movement, and leads to faulty movement patterns at the joints and spine itself.</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Shape 199"/>
          <p:cNvPicPr preferRelativeResize="0"/>
          <p:nvPr/>
        </p:nvPicPr>
        <p:blipFill rotWithShape="1">
          <a:blip r:embed="rId3">
            <a:alphaModFix/>
          </a:blip>
          <a:srcRect/>
          <a:stretch/>
        </p:blipFill>
        <p:spPr>
          <a:xfrm>
            <a:off x="3847382" y="1453999"/>
            <a:ext cx="4572001" cy="433251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Shape 204"/>
          <p:cNvSpPr/>
          <p:nvPr/>
        </p:nvSpPr>
        <p:spPr>
          <a:xfrm>
            <a:off x="983411" y="1127340"/>
            <a:ext cx="10558732" cy="3564822"/>
          </a:xfrm>
          <a:prstGeom prst="rect">
            <a:avLst/>
          </a:prstGeom>
          <a:noFill/>
          <a:ln>
            <a:noFill/>
          </a:ln>
        </p:spPr>
        <p:txBody>
          <a:bodyPr spcFirstLastPara="1" wrap="square" lIns="91425" tIns="45700" rIns="91425" bIns="45700" anchor="t" anchorCtr="0">
            <a:noAutofit/>
          </a:bodyPr>
          <a:lstStyle/>
          <a:p>
            <a:pPr marL="63500" marR="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Two important functions of the pelvis are:</a:t>
            </a:r>
            <a:endParaRPr sz="2500" b="0" i="0" u="none" strike="noStrike" cap="none">
              <a:solidFill>
                <a:schemeClr val="dk1"/>
              </a:solidFill>
              <a:latin typeface="Arial"/>
              <a:ea typeface="Arial"/>
              <a:cs typeface="Arial"/>
              <a:sym typeface="Arial"/>
            </a:endParaRPr>
          </a:p>
          <a:p>
            <a:pPr marL="0" marR="0" lvl="0" indent="0" algn="l" rtl="0">
              <a:lnSpc>
                <a:spcPct val="52000"/>
              </a:lnSpc>
              <a:spcBef>
                <a:spcPts val="5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Act as a base of support</a:t>
            </a:r>
            <a:endParaRPr sz="2500" b="0" i="0" u="none" strike="noStrike" cap="none">
              <a:solidFill>
                <a:schemeClr val="dk1"/>
              </a:solidFill>
              <a:latin typeface="Arial"/>
              <a:ea typeface="Arial"/>
              <a:cs typeface="Arial"/>
              <a:sym typeface="Arial"/>
            </a:endParaRPr>
          </a:p>
          <a:p>
            <a:pPr marL="0" marR="0" lvl="0" indent="0" algn="l" rtl="0">
              <a:lnSpc>
                <a:spcPct val="26000"/>
              </a:lnSpc>
              <a:spcBef>
                <a:spcPts val="3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Transfer force and allow for lower extremity function</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the muscle groups that originate from the pelvis:</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pic>
        <p:nvPicPr>
          <p:cNvPr id="209" name="Shape 209"/>
          <p:cNvPicPr preferRelativeResize="0"/>
          <p:nvPr/>
        </p:nvPicPr>
        <p:blipFill rotWithShape="1">
          <a:blip r:embed="rId3">
            <a:alphaModFix/>
          </a:blip>
          <a:srcRect/>
          <a:stretch/>
        </p:blipFill>
        <p:spPr>
          <a:xfrm>
            <a:off x="2867676" y="1005426"/>
            <a:ext cx="5766535" cy="3564767"/>
          </a:xfrm>
          <a:prstGeom prst="rect">
            <a:avLst/>
          </a:prstGeom>
          <a:noFill/>
          <a:ln>
            <a:noFill/>
          </a:ln>
        </p:spPr>
      </p:pic>
      <p:sp>
        <p:nvSpPr>
          <p:cNvPr id="210" name="Shape 210"/>
          <p:cNvSpPr/>
          <p:nvPr/>
        </p:nvSpPr>
        <p:spPr>
          <a:xfrm>
            <a:off x="1000664" y="5538006"/>
            <a:ext cx="10558732" cy="646331"/>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entury Gothic"/>
                <a:ea typeface="Century Gothic"/>
                <a:cs typeface="Century Gothic"/>
                <a:sym typeface="Century Gothic"/>
              </a:rPr>
              <a:t>The muscle groups of the shoulder are the deltoids, rotator cuff muscles, pectorals, trapezius, rhomboids, and latissimus dorsi.</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Shape 215"/>
          <p:cNvPicPr preferRelativeResize="0"/>
          <p:nvPr/>
        </p:nvPicPr>
        <p:blipFill rotWithShape="1">
          <a:blip r:embed="rId3">
            <a:alphaModFix/>
          </a:blip>
          <a:srcRect/>
          <a:stretch/>
        </p:blipFill>
        <p:spPr>
          <a:xfrm>
            <a:off x="4088921" y="1281470"/>
            <a:ext cx="4830792" cy="4791834"/>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Shape 220"/>
          <p:cNvSpPr/>
          <p:nvPr/>
        </p:nvSpPr>
        <p:spPr>
          <a:xfrm>
            <a:off x="465827" y="1249429"/>
            <a:ext cx="11093570" cy="3182923"/>
          </a:xfrm>
          <a:prstGeom prst="rect">
            <a:avLst/>
          </a:prstGeom>
          <a:noFill/>
          <a:ln>
            <a:noFill/>
          </a:ln>
        </p:spPr>
        <p:txBody>
          <a:bodyPr spcFirstLastPara="1" wrap="square" lIns="91425" tIns="45700" rIns="91425" bIns="45700" anchor="t" anchorCtr="0">
            <a:noAutofit/>
          </a:bodyPr>
          <a:lstStyle/>
          <a:p>
            <a:pPr marL="63500" marR="667385"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material found on the end of each bone is called cartilage. It serves to protect joints.</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2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2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 bursa is a fat pad and serves to cushion the joints.</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4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6350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Of the different types of joints in the body, they are classified as either</a:t>
            </a:r>
            <a:r>
              <a:rPr lang="en-US" sz="2500" b="0" i="0" u="sng" strike="noStrike" cap="none">
                <a:solidFill>
                  <a:schemeClr val="dk1"/>
                </a:solidFill>
                <a:latin typeface="Arial"/>
                <a:ea typeface="Arial"/>
                <a:cs typeface="Arial"/>
                <a:sym typeface="Arial"/>
              </a:rPr>
              <a:t> </a:t>
            </a:r>
            <a:r>
              <a:rPr lang="en-US" sz="2500" b="0" i="0" u="none" strike="noStrike" cap="none">
                <a:solidFill>
                  <a:schemeClr val="dk1"/>
                </a:solidFill>
                <a:latin typeface="Arial"/>
                <a:ea typeface="Arial"/>
                <a:cs typeface="Arial"/>
                <a:sym typeface="Arial"/>
              </a:rPr>
              <a:t>synarthroses, or diarthroses, which means they are immovable or movable.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5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Shape 225"/>
          <p:cNvSpPr/>
          <p:nvPr/>
        </p:nvSpPr>
        <p:spPr>
          <a:xfrm>
            <a:off x="879896" y="1655644"/>
            <a:ext cx="10748513" cy="317009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Tendons -</a:t>
            </a:r>
            <a:r>
              <a:rPr lang="en-US" sz="2500" b="0" i="0" u="none" strike="noStrike" cap="none">
                <a:solidFill>
                  <a:schemeClr val="dk1"/>
                </a:solidFill>
                <a:latin typeface="Arial"/>
                <a:ea typeface="Arial"/>
                <a:cs typeface="Arial"/>
                <a:sym typeface="Arial"/>
              </a:rPr>
              <a:t> Connects skeletal muscle to bone. Type of dense connective tissue that contains collagen fibers in parallel bundles. Contains great tenstile strength to sustain great forces exerted by the muscle belly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Ligaments -</a:t>
            </a:r>
            <a:r>
              <a:rPr lang="en-US" sz="2500" b="0" i="0" u="none" strike="noStrike" cap="none">
                <a:solidFill>
                  <a:schemeClr val="dk1"/>
                </a:solidFill>
                <a:latin typeface="Arial"/>
                <a:ea typeface="Arial"/>
                <a:cs typeface="Arial"/>
                <a:sym typeface="Arial"/>
              </a:rPr>
              <a:t> Tissue comprised of collagen used to link bone to bone; Connects bone to bone. Made of dense connective tissue but more elastic fibers than tendons; must be able to stretch more. Three types: 1) reinforcing 2) guiding 3) restrictive</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Shape 230"/>
          <p:cNvSpPr/>
          <p:nvPr/>
        </p:nvSpPr>
        <p:spPr>
          <a:xfrm>
            <a:off x="345056" y="758157"/>
            <a:ext cx="11628408" cy="5543825"/>
          </a:xfrm>
          <a:prstGeom prst="rect">
            <a:avLst/>
          </a:prstGeom>
          <a:noFill/>
          <a:ln>
            <a:noFill/>
          </a:ln>
        </p:spPr>
        <p:txBody>
          <a:bodyPr spcFirstLastPara="1" wrap="square" lIns="91425" tIns="45700" rIns="91425" bIns="45700" anchor="t" anchorCtr="0">
            <a:noAutofit/>
          </a:bodyPr>
          <a:lstStyle/>
          <a:p>
            <a:pPr marL="76200" marR="29844"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Without understanding and resigning degrees of joint motion, as a trainer, it would be difficult to assess and determine whether a person has limited or excessive ranges of motion and why.</a:t>
            </a:r>
            <a:endParaRPr sz="1400" b="0" i="0" u="none" strike="noStrike" cap="none">
              <a:solidFill>
                <a:srgbClr val="000000"/>
              </a:solidFill>
              <a:latin typeface="Arial"/>
              <a:ea typeface="Arial"/>
              <a:cs typeface="Arial"/>
              <a:sym typeface="Arial"/>
            </a:endParaRPr>
          </a:p>
          <a:p>
            <a:pPr marL="76200" marR="29844" lvl="0" indent="0" algn="l" rtl="0">
              <a:lnSpc>
                <a:spcPct val="115000"/>
              </a:lnSpc>
              <a:spcBef>
                <a:spcPts val="95"/>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76200" marR="29844" lvl="0" indent="0" algn="l" rtl="0">
              <a:lnSpc>
                <a:spcPct val="115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Degrees of motion lesser or greater than required indicate muscular imbalances, or extreme flexibility</a:t>
            </a:r>
            <a:endParaRPr sz="1400" b="0" i="0" u="none" strike="noStrike" cap="none">
              <a:solidFill>
                <a:srgbClr val="000000"/>
              </a:solidFill>
              <a:latin typeface="Arial"/>
              <a:ea typeface="Arial"/>
              <a:cs typeface="Arial"/>
              <a:sym typeface="Arial"/>
            </a:endParaRPr>
          </a:p>
          <a:p>
            <a:pPr marL="76200" marR="29844" lvl="0" indent="0" algn="l" rtl="0">
              <a:lnSpc>
                <a:spcPct val="115000"/>
              </a:lnSpc>
              <a:spcBef>
                <a:spcPts val="95"/>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76200" marR="29844" lvl="0" indent="0" algn="l" rtl="0">
              <a:lnSpc>
                <a:spcPct val="115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Limited ranges of motion indicate that a muscle may be over-worked, and the compensation has resulted in a shortening of the muscle. The muscle needs to be stretched and elongated, as well as the surrounding musculature needs to be strengthened as it is most likely weak. Excessive range of motion is not necessarily harmful; however it needs be considered whether or not that range is beneficial. Strengthening that particular muscle or group could prevent injury.</a:t>
            </a:r>
            <a:endParaRPr sz="2500" b="0" i="0" u="none" strike="noStrike" cap="none">
              <a:solidFill>
                <a:schemeClr val="dk1"/>
              </a:solidFill>
              <a:latin typeface="Arial"/>
              <a:ea typeface="Arial"/>
              <a:cs typeface="Arial"/>
              <a:sym typeface="Arial"/>
            </a:endParaRPr>
          </a:p>
          <a:p>
            <a:pPr marL="0" marR="0" lvl="0" indent="0" algn="l" rtl="0">
              <a:lnSpc>
                <a:spcPct val="52000"/>
              </a:lnSpc>
              <a:spcBef>
                <a:spcPts val="5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Shape 235"/>
          <p:cNvSpPr/>
          <p:nvPr/>
        </p:nvSpPr>
        <p:spPr>
          <a:xfrm>
            <a:off x="254000" y="331598"/>
            <a:ext cx="11938000" cy="6526402"/>
          </a:xfrm>
          <a:prstGeom prst="rect">
            <a:avLst/>
          </a:prstGeom>
          <a:noFill/>
          <a:ln>
            <a:noFill/>
          </a:ln>
        </p:spPr>
        <p:txBody>
          <a:bodyPr spcFirstLastPara="1" wrap="square" lIns="91425" tIns="45700" rIns="91425" bIns="45700" anchor="t" anchorCtr="0">
            <a:noAutofit/>
          </a:bodyPr>
          <a:lstStyle/>
          <a:p>
            <a:pPr marL="304800" marR="0" lvl="0" indent="0" algn="l" rtl="0">
              <a:lnSpc>
                <a:spcPct val="115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Lumbar Spine</a:t>
            </a:r>
            <a:endParaRPr sz="1800" b="1" i="0" u="none" strike="noStrike" cap="none">
              <a:solidFill>
                <a:schemeClr val="dk1"/>
              </a:solidFill>
              <a:latin typeface="Arial"/>
              <a:ea typeface="Arial"/>
              <a:cs typeface="Arial"/>
              <a:sym typeface="Arial"/>
            </a:endParaRPr>
          </a:p>
          <a:p>
            <a:pPr marL="9906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Flexion: 75 degrees</a:t>
            </a:r>
            <a:endParaRPr sz="1800" b="0" i="0" u="none" strike="noStrike" cap="none">
              <a:solidFill>
                <a:schemeClr val="dk1"/>
              </a:solidFill>
              <a:latin typeface="Arial"/>
              <a:ea typeface="Arial"/>
              <a:cs typeface="Arial"/>
              <a:sym typeface="Arial"/>
            </a:endParaRPr>
          </a:p>
          <a:p>
            <a:pPr marL="990600" marR="0" lvl="0" indent="0" algn="l" rtl="0">
              <a:lnSpc>
                <a:spcPct val="100000"/>
              </a:lnSpc>
              <a:spcBef>
                <a:spcPts val="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Extension: 30 degrees</a:t>
            </a:r>
            <a:endParaRPr sz="1800" b="0" i="0" u="none" strike="noStrike" cap="none">
              <a:solidFill>
                <a:schemeClr val="dk1"/>
              </a:solidFill>
              <a:latin typeface="Arial"/>
              <a:ea typeface="Arial"/>
              <a:cs typeface="Arial"/>
              <a:sym typeface="Arial"/>
            </a:endParaRPr>
          </a:p>
          <a:p>
            <a:pPr marL="990600" marR="0" lvl="0" indent="0" algn="l" rtl="0">
              <a:lnSpc>
                <a:spcPct val="100000"/>
              </a:lnSpc>
              <a:spcBef>
                <a:spcPts val="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Lateral bending/flexion: 35 degrees</a:t>
            </a:r>
            <a:endParaRPr sz="1800" b="0" i="0" u="none" strike="noStrike" cap="none">
              <a:solidFill>
                <a:schemeClr val="dk1"/>
              </a:solidFill>
              <a:latin typeface="Arial"/>
              <a:ea typeface="Arial"/>
              <a:cs typeface="Arial"/>
              <a:sym typeface="Arial"/>
            </a:endParaRPr>
          </a:p>
          <a:p>
            <a:pPr marL="0" marR="0" lvl="0" indent="0" algn="l" rtl="0">
              <a:lnSpc>
                <a:spcPct val="77777"/>
              </a:lnSpc>
              <a:spcBef>
                <a:spcPts val="6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304800" marR="0" lvl="0" indent="0" algn="l" rtl="0">
              <a:lnSpc>
                <a:spcPct val="115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Shoulder</a:t>
            </a:r>
            <a:endParaRPr sz="1800" b="1" i="0" u="none" strike="noStrike" cap="none">
              <a:solidFill>
                <a:schemeClr val="dk1"/>
              </a:solidFill>
              <a:latin typeface="Arial"/>
              <a:ea typeface="Arial"/>
              <a:cs typeface="Arial"/>
              <a:sym typeface="Arial"/>
            </a:endParaRPr>
          </a:p>
          <a:p>
            <a:pPr marL="9906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Abduction: 180 degrees</a:t>
            </a:r>
            <a:endParaRPr sz="1800" b="0" i="0" u="none" strike="noStrike" cap="none">
              <a:solidFill>
                <a:schemeClr val="dk1"/>
              </a:solidFill>
              <a:latin typeface="Arial"/>
              <a:ea typeface="Arial"/>
              <a:cs typeface="Arial"/>
              <a:sym typeface="Arial"/>
            </a:endParaRPr>
          </a:p>
          <a:p>
            <a:pPr marL="990600" marR="0" lvl="0" indent="0" algn="l" rtl="0">
              <a:lnSpc>
                <a:spcPct val="100000"/>
              </a:lnSpc>
              <a:spcBef>
                <a:spcPts val="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Adduction: 45 degrees</a:t>
            </a:r>
            <a:endParaRPr sz="1800" b="0" i="0" u="none" strike="noStrike" cap="none">
              <a:solidFill>
                <a:schemeClr val="dk1"/>
              </a:solidFill>
              <a:latin typeface="Arial"/>
              <a:ea typeface="Arial"/>
              <a:cs typeface="Arial"/>
              <a:sym typeface="Arial"/>
            </a:endParaRPr>
          </a:p>
          <a:p>
            <a:pPr marL="990600" marR="2649855" lvl="0" indent="0" algn="l" rtl="0">
              <a:lnSpc>
                <a:spcPct val="100000"/>
              </a:lnSpc>
              <a:spcBef>
                <a:spcPts val="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Horizontal extension: 45 degrees </a:t>
            </a:r>
            <a:endParaRPr sz="1800" b="0" i="0" u="none" strike="noStrike" cap="none">
              <a:solidFill>
                <a:schemeClr val="dk1"/>
              </a:solidFill>
              <a:latin typeface="Arial"/>
              <a:ea typeface="Arial"/>
              <a:cs typeface="Arial"/>
              <a:sym typeface="Arial"/>
            </a:endParaRPr>
          </a:p>
          <a:p>
            <a:pPr marL="990600" marR="2649855" lvl="0" indent="0" algn="l" rtl="0">
              <a:lnSpc>
                <a:spcPct val="100000"/>
              </a:lnSpc>
              <a:spcBef>
                <a:spcPts val="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Horizontal flexion: 130 degrees </a:t>
            </a:r>
            <a:endParaRPr sz="1800" b="0" i="0" u="none" strike="noStrike" cap="none">
              <a:solidFill>
                <a:schemeClr val="dk1"/>
              </a:solidFill>
              <a:latin typeface="Arial"/>
              <a:ea typeface="Arial"/>
              <a:cs typeface="Arial"/>
              <a:sym typeface="Arial"/>
            </a:endParaRPr>
          </a:p>
          <a:p>
            <a:pPr marL="990600" marR="2649855" lvl="0" indent="0" algn="l" rtl="0">
              <a:lnSpc>
                <a:spcPct val="100000"/>
              </a:lnSpc>
              <a:spcBef>
                <a:spcPts val="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Vertical extension: 60 degrees </a:t>
            </a:r>
            <a:endParaRPr sz="1800" b="0" i="0" u="none" strike="noStrike" cap="none">
              <a:solidFill>
                <a:schemeClr val="dk1"/>
              </a:solidFill>
              <a:latin typeface="Arial"/>
              <a:ea typeface="Arial"/>
              <a:cs typeface="Arial"/>
              <a:sym typeface="Arial"/>
            </a:endParaRPr>
          </a:p>
          <a:p>
            <a:pPr marL="990600" marR="2649855" lvl="0" indent="0" algn="l" rtl="0">
              <a:lnSpc>
                <a:spcPct val="100000"/>
              </a:lnSpc>
              <a:spcBef>
                <a:spcPts val="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Vertical flexion: 180 degrees</a:t>
            </a:r>
            <a:endParaRPr sz="1800" b="0" i="0" u="none" strike="noStrike" cap="none">
              <a:solidFill>
                <a:schemeClr val="dk1"/>
              </a:solidFill>
              <a:latin typeface="Arial"/>
              <a:ea typeface="Arial"/>
              <a:cs typeface="Arial"/>
              <a:sym typeface="Arial"/>
            </a:endParaRPr>
          </a:p>
          <a:p>
            <a:pPr marL="0" marR="0" lvl="0" indent="0" algn="l" rtl="0">
              <a:lnSpc>
                <a:spcPct val="77777"/>
              </a:lnSpc>
              <a:spcBef>
                <a:spcPts val="7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304800" marR="0" lvl="0" indent="0" algn="l" rtl="0">
              <a:lnSpc>
                <a:spcPct val="115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Elbow</a:t>
            </a:r>
            <a:endParaRPr sz="1800" b="1" i="0" u="none" strike="noStrike" cap="none">
              <a:solidFill>
                <a:schemeClr val="dk1"/>
              </a:solidFill>
              <a:latin typeface="Arial"/>
              <a:ea typeface="Arial"/>
              <a:cs typeface="Arial"/>
              <a:sym typeface="Arial"/>
            </a:endParaRPr>
          </a:p>
          <a:p>
            <a:pPr marL="9906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Flexion: 150 degrees</a:t>
            </a:r>
            <a:endParaRPr sz="1800" b="0" i="0" u="none" strike="noStrike" cap="none">
              <a:solidFill>
                <a:schemeClr val="dk1"/>
              </a:solidFill>
              <a:latin typeface="Arial"/>
              <a:ea typeface="Arial"/>
              <a:cs typeface="Arial"/>
              <a:sym typeface="Arial"/>
            </a:endParaRPr>
          </a:p>
          <a:p>
            <a:pPr marL="990600" marR="0" lvl="0" indent="0" algn="l" rtl="0">
              <a:lnSpc>
                <a:spcPct val="100000"/>
              </a:lnSpc>
              <a:spcBef>
                <a:spcPts val="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Extension: 180 degrees</a:t>
            </a:r>
            <a:endParaRPr sz="1800" b="0" i="0" u="none" strike="noStrike" cap="none">
              <a:solidFill>
                <a:schemeClr val="dk1"/>
              </a:solidFill>
              <a:latin typeface="Arial"/>
              <a:ea typeface="Arial"/>
              <a:cs typeface="Arial"/>
              <a:sym typeface="Arial"/>
            </a:endParaRPr>
          </a:p>
          <a:p>
            <a:pPr marL="977900" marR="0" lvl="0" indent="0" algn="l" rtl="0">
              <a:lnSpc>
                <a:spcPct val="100000"/>
              </a:lnSpc>
              <a:spcBef>
                <a:spcPts val="7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Supination: 90 degrees</a:t>
            </a:r>
            <a:endParaRPr sz="1800" b="0" i="0" u="none" strike="noStrike" cap="none">
              <a:solidFill>
                <a:schemeClr val="dk1"/>
              </a:solidFill>
              <a:latin typeface="Arial"/>
              <a:ea typeface="Arial"/>
              <a:cs typeface="Arial"/>
              <a:sym typeface="Arial"/>
            </a:endParaRPr>
          </a:p>
          <a:p>
            <a:pPr marL="977900" marR="0" lvl="0" indent="0" algn="l" rtl="0">
              <a:lnSpc>
                <a:spcPct val="100000"/>
              </a:lnSpc>
              <a:spcBef>
                <a:spcPts val="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Pronation: 90 degrees</a:t>
            </a:r>
            <a:endParaRPr sz="1800" b="0" i="0" u="none" strike="noStrike" cap="none">
              <a:solidFill>
                <a:schemeClr val="dk1"/>
              </a:solidFill>
              <a:latin typeface="Arial"/>
              <a:ea typeface="Arial"/>
              <a:cs typeface="Arial"/>
              <a:sym typeface="Arial"/>
            </a:endParaRPr>
          </a:p>
          <a:p>
            <a:pPr marL="0" marR="0" lvl="0" indent="0" algn="l" rtl="0">
              <a:lnSpc>
                <a:spcPct val="77777"/>
              </a:lnSpc>
              <a:spcBef>
                <a:spcPts val="1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292100" marR="0" lvl="0" indent="0" algn="l" rtl="0">
              <a:lnSpc>
                <a:spcPct val="72777"/>
              </a:lnSpc>
              <a:spcBef>
                <a:spcPts val="10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Wrist</a:t>
            </a:r>
            <a:endParaRPr sz="1800" b="1" i="0" u="none" strike="noStrike" cap="none">
              <a:solidFill>
                <a:schemeClr val="dk1"/>
              </a:solidFill>
              <a:latin typeface="Arial"/>
              <a:ea typeface="Arial"/>
              <a:cs typeface="Arial"/>
              <a:sym typeface="Arial"/>
            </a:endParaRPr>
          </a:p>
          <a:p>
            <a:pPr marL="977900" marR="0" lvl="0" indent="0" algn="l" rtl="0">
              <a:lnSpc>
                <a:spcPct val="100000"/>
              </a:lnSpc>
              <a:spcBef>
                <a:spcPts val="7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Flexion: 80-90 degrees</a:t>
            </a:r>
            <a:endParaRPr sz="1800" b="0" i="0" u="none" strike="noStrike" cap="none">
              <a:solidFill>
                <a:schemeClr val="dk1"/>
              </a:solidFill>
              <a:latin typeface="Arial"/>
              <a:ea typeface="Arial"/>
              <a:cs typeface="Arial"/>
              <a:sym typeface="Arial"/>
            </a:endParaRPr>
          </a:p>
          <a:p>
            <a:pPr marL="977900" marR="0" lvl="0" indent="0" algn="l" rtl="0">
              <a:lnSpc>
                <a:spcPct val="100000"/>
              </a:lnSpc>
              <a:spcBef>
                <a:spcPts val="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Extension: 70 degrees</a:t>
            </a:r>
            <a:endParaRPr sz="1800" b="0" i="0" u="none" strike="noStrike" cap="none">
              <a:solidFill>
                <a:schemeClr val="dk1"/>
              </a:solidFill>
              <a:latin typeface="Arial"/>
              <a:ea typeface="Arial"/>
              <a:cs typeface="Arial"/>
              <a:sym typeface="Arial"/>
            </a:endParaRPr>
          </a:p>
          <a:p>
            <a:pPr marL="977900" marR="0" lvl="0" indent="0" algn="l" rtl="0">
              <a:lnSpc>
                <a:spcPct val="100000"/>
              </a:lnSpc>
              <a:spcBef>
                <a:spcPts val="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Radial deviation: 20 degrees</a:t>
            </a:r>
            <a:endParaRPr sz="1800" b="0" i="0" u="none" strike="noStrike" cap="none">
              <a:solidFill>
                <a:schemeClr val="dk1"/>
              </a:solidFill>
              <a:latin typeface="Arial"/>
              <a:ea typeface="Arial"/>
              <a:cs typeface="Arial"/>
              <a:sym typeface="Arial"/>
            </a:endParaRPr>
          </a:p>
          <a:p>
            <a:pPr marL="97790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Ulnar deviation: 30-50 degrees</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Shape 100"/>
          <p:cNvSpPr/>
          <p:nvPr/>
        </p:nvSpPr>
        <p:spPr>
          <a:xfrm>
            <a:off x="325677" y="1196768"/>
            <a:ext cx="11536471" cy="4063869"/>
          </a:xfrm>
          <a:prstGeom prst="rect">
            <a:avLst/>
          </a:prstGeom>
          <a:noFill/>
          <a:ln>
            <a:noFill/>
          </a:ln>
        </p:spPr>
        <p:txBody>
          <a:bodyPr spcFirstLastPara="1" wrap="square" lIns="91425" tIns="45700" rIns="91425" bIns="45700" anchor="t" anchorCtr="0">
            <a:noAutofit/>
          </a:bodyPr>
          <a:lstStyle/>
          <a:p>
            <a:pPr marL="76200" marR="39370" lvl="0" indent="0" algn="l" rtl="0">
              <a:lnSpc>
                <a:spcPct val="99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term functional training is exactly what it infers: training that has a functional purpose for the individual being trained. It does not make sense to take a trainee and put them through a series of exercises simply to “keep them in shape”. Functional training is intended to work with </a:t>
            </a:r>
            <a:r>
              <a:rPr lang="en-US" sz="2500" b="0" i="0" u="sng" strike="noStrike" cap="none">
                <a:solidFill>
                  <a:schemeClr val="dk1"/>
                </a:solidFill>
                <a:latin typeface="Arial"/>
                <a:ea typeface="Arial"/>
                <a:cs typeface="Arial"/>
                <a:sym typeface="Arial"/>
              </a:rPr>
              <a:t>movements</a:t>
            </a:r>
            <a:r>
              <a:rPr lang="en-US" sz="2500" b="0" i="0" u="none" strike="noStrike" cap="none">
                <a:solidFill>
                  <a:schemeClr val="dk1"/>
                </a:solidFill>
                <a:latin typeface="Arial"/>
                <a:ea typeface="Arial"/>
                <a:cs typeface="Arial"/>
                <a:sym typeface="Arial"/>
              </a:rPr>
              <a:t>, or exercises that are intended to help a trainee’s ability to achieve and complete daily </a:t>
            </a:r>
            <a:r>
              <a:rPr lang="en-US" sz="2500" b="0" i="0" u="sng" strike="noStrike" cap="none">
                <a:solidFill>
                  <a:schemeClr val="dk1"/>
                </a:solidFill>
                <a:latin typeface="Arial"/>
                <a:ea typeface="Arial"/>
                <a:cs typeface="Arial"/>
                <a:sym typeface="Arial"/>
              </a:rPr>
              <a:t>activities</a:t>
            </a:r>
            <a:r>
              <a:rPr lang="en-US" sz="2500" b="0" i="0" u="none" strike="noStrike" cap="none">
                <a:solidFill>
                  <a:schemeClr val="dk1"/>
                </a:solidFill>
                <a:latin typeface="Arial"/>
                <a:ea typeface="Arial"/>
                <a:cs typeface="Arial"/>
                <a:sym typeface="Arial"/>
              </a:rPr>
              <a:t> and </a:t>
            </a:r>
            <a:r>
              <a:rPr lang="en-US" sz="2500" b="0" i="0" u="sng" strike="noStrike" cap="none">
                <a:solidFill>
                  <a:schemeClr val="dk1"/>
                </a:solidFill>
                <a:latin typeface="Arial"/>
                <a:ea typeface="Arial"/>
                <a:cs typeface="Arial"/>
                <a:sym typeface="Arial"/>
              </a:rPr>
              <a:t>goals</a:t>
            </a:r>
            <a:r>
              <a:rPr lang="en-US" sz="25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76200" marR="39370" lvl="0" indent="0" algn="l" rtl="0">
              <a:lnSpc>
                <a:spcPct val="99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76200" marR="39370" lvl="0" indent="0" algn="l" rtl="0">
              <a:lnSpc>
                <a:spcPct val="99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Goals are important because they allow the trainer to understand what exactly the trainee needs in their exercise program. Functional exercises for trainee will depend on their specific goals</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Shape 240"/>
          <p:cNvSpPr/>
          <p:nvPr/>
        </p:nvSpPr>
        <p:spPr>
          <a:xfrm>
            <a:off x="372532" y="197687"/>
            <a:ext cx="11599333" cy="6453049"/>
          </a:xfrm>
          <a:prstGeom prst="rect">
            <a:avLst/>
          </a:prstGeom>
          <a:noFill/>
          <a:ln>
            <a:noFill/>
          </a:ln>
        </p:spPr>
        <p:txBody>
          <a:bodyPr spcFirstLastPara="1" wrap="square" lIns="91425" tIns="45700" rIns="91425" bIns="45700" anchor="t" anchorCtr="0">
            <a:noAutofit/>
          </a:bodyPr>
          <a:lstStyle/>
          <a:p>
            <a:pPr marL="292100" marR="0" lvl="0" indent="0" algn="l" rtl="0">
              <a:lnSpc>
                <a:spcPct val="72777"/>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61111"/>
              </a:lnSpc>
              <a:spcBef>
                <a:spcPts val="8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Hip</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Flexion: 80-90 degrees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Extension: 70 degrees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Radial deviation: 20 degrees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Ulnar deviation: 30-50 degrees </a:t>
            </a:r>
            <a:endParaRPr sz="1400" b="0" i="0" u="none" strike="noStrike" cap="none">
              <a:solidFill>
                <a:srgbClr val="000000"/>
              </a:solidFill>
              <a:latin typeface="Arial"/>
              <a:ea typeface="Arial"/>
              <a:cs typeface="Arial"/>
              <a:sym typeface="Arial"/>
            </a:endParaRPr>
          </a:p>
          <a:p>
            <a:pPr marL="0" marR="0" lvl="0" indent="0" algn="l" rtl="0">
              <a:lnSpc>
                <a:spcPct val="55555"/>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55555"/>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2701290" lvl="0" indent="0" algn="l" rtl="0">
              <a:lnSpc>
                <a:spcPct val="100000"/>
              </a:lnSpc>
              <a:spcBef>
                <a:spcPts val="75"/>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Knee</a:t>
            </a:r>
            <a:r>
              <a:rPr lang="en-US" sz="18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2701290" lvl="0" indent="0" algn="l" rtl="0">
              <a:lnSpc>
                <a:spcPct val="100000"/>
              </a:lnSpc>
              <a:spcBef>
                <a:spcPts val="7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Flexion: 110-130 degrees </a:t>
            </a:r>
            <a:endParaRPr sz="1400" b="0" i="0" u="none" strike="noStrike" cap="none">
              <a:solidFill>
                <a:srgbClr val="000000"/>
              </a:solidFill>
              <a:latin typeface="Arial"/>
              <a:ea typeface="Arial"/>
              <a:cs typeface="Arial"/>
              <a:sym typeface="Arial"/>
            </a:endParaRPr>
          </a:p>
          <a:p>
            <a:pPr marL="0" marR="2701290" lvl="0" indent="0" algn="l" rtl="0">
              <a:lnSpc>
                <a:spcPct val="100000"/>
              </a:lnSpc>
              <a:spcBef>
                <a:spcPts val="7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Extension: 30 degrees </a:t>
            </a:r>
            <a:endParaRPr sz="1800" b="0" i="0" u="none" strike="noStrike" cap="none">
              <a:solidFill>
                <a:schemeClr val="dk1"/>
              </a:solidFill>
              <a:latin typeface="Arial"/>
              <a:ea typeface="Arial"/>
              <a:cs typeface="Arial"/>
              <a:sym typeface="Arial"/>
            </a:endParaRPr>
          </a:p>
          <a:p>
            <a:pPr marL="0" marR="2701290" lvl="0" indent="0" algn="l" rtl="0">
              <a:lnSpc>
                <a:spcPct val="100000"/>
              </a:lnSpc>
              <a:spcBef>
                <a:spcPts val="7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Abduction 45-50 degrees</a:t>
            </a:r>
            <a:endParaRPr sz="1400" b="0" i="0" u="none" strike="noStrike" cap="none">
              <a:solidFill>
                <a:srgbClr val="000000"/>
              </a:solidFill>
              <a:latin typeface="Arial"/>
              <a:ea typeface="Arial"/>
              <a:cs typeface="Arial"/>
              <a:sym typeface="Arial"/>
            </a:endParaRPr>
          </a:p>
          <a:p>
            <a:pPr marL="0" marR="2701290" lvl="0" indent="0" algn="l" rtl="0">
              <a:lnSpc>
                <a:spcPct val="100000"/>
              </a:lnSpc>
              <a:spcBef>
                <a:spcPts val="7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Adduction: 20-30 degrees </a:t>
            </a:r>
            <a:endParaRPr sz="1800" b="0" i="0" u="none" strike="noStrike" cap="none">
              <a:solidFill>
                <a:schemeClr val="dk1"/>
              </a:solidFill>
              <a:latin typeface="Arial"/>
              <a:ea typeface="Arial"/>
              <a:cs typeface="Arial"/>
              <a:sym typeface="Arial"/>
            </a:endParaRPr>
          </a:p>
          <a:p>
            <a:pPr marL="0" marR="2701290" lvl="0" indent="0" algn="l" rtl="0">
              <a:lnSpc>
                <a:spcPct val="100000"/>
              </a:lnSpc>
              <a:spcBef>
                <a:spcPts val="7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Internal Rotation: 40 degrees </a:t>
            </a:r>
            <a:endParaRPr sz="1800" b="0" i="0" u="none" strike="noStrike" cap="none">
              <a:solidFill>
                <a:schemeClr val="dk1"/>
              </a:solidFill>
              <a:latin typeface="Arial"/>
              <a:ea typeface="Arial"/>
              <a:cs typeface="Arial"/>
              <a:sym typeface="Arial"/>
            </a:endParaRPr>
          </a:p>
          <a:p>
            <a:pPr marL="0" marR="2701290" lvl="0" indent="0" algn="l" rtl="0">
              <a:lnSpc>
                <a:spcPct val="100000"/>
              </a:lnSpc>
              <a:spcBef>
                <a:spcPts val="7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External rotation: 45 degrees</a:t>
            </a:r>
            <a:br>
              <a:rPr lang="en-US" sz="1800" b="0" i="0" u="none" strike="noStrike" cap="none">
                <a:solidFill>
                  <a:schemeClr val="dk1"/>
                </a:solidFill>
                <a:latin typeface="Arial"/>
                <a:ea typeface="Arial"/>
                <a:cs typeface="Arial"/>
                <a:sym typeface="Arial"/>
              </a:rPr>
            </a:br>
            <a:r>
              <a:rPr lang="en-US" sz="1800" b="0" i="0" u="none" strike="noStrike" cap="none">
                <a:solidFill>
                  <a:schemeClr val="dk1"/>
                </a:solidFill>
                <a:latin typeface="Arial"/>
                <a:ea typeface="Arial"/>
                <a:cs typeface="Arial"/>
                <a:sym typeface="Arial"/>
              </a:rPr>
              <a:t>	Flexion: 130 degrees </a:t>
            </a:r>
            <a:endParaRPr sz="1800" b="0" i="0" u="none" strike="noStrike" cap="none">
              <a:solidFill>
                <a:schemeClr val="dk1"/>
              </a:solidFill>
              <a:latin typeface="Arial"/>
              <a:ea typeface="Arial"/>
              <a:cs typeface="Arial"/>
              <a:sym typeface="Arial"/>
            </a:endParaRPr>
          </a:p>
          <a:p>
            <a:pPr marL="0" marR="2701290" lvl="0" indent="0" algn="l" rtl="0">
              <a:lnSpc>
                <a:spcPct val="100000"/>
              </a:lnSpc>
              <a:spcBef>
                <a:spcPts val="7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Extension: 15 degrees </a:t>
            </a:r>
            <a:endParaRPr sz="1800" b="0" i="0" u="none" strike="noStrike" cap="none">
              <a:solidFill>
                <a:schemeClr val="dk1"/>
              </a:solidFill>
              <a:latin typeface="Arial"/>
              <a:ea typeface="Arial"/>
              <a:cs typeface="Arial"/>
              <a:sym typeface="Arial"/>
            </a:endParaRPr>
          </a:p>
          <a:p>
            <a:pPr marL="0" marR="2701290" lvl="0" indent="0" algn="l" rtl="0">
              <a:lnSpc>
                <a:spcPct val="100000"/>
              </a:lnSpc>
              <a:spcBef>
                <a:spcPts val="75"/>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Internal rotation: 10 degrees</a:t>
            </a:r>
            <a:endParaRPr sz="1800" b="0" i="0" u="none" strike="noStrike" cap="none">
              <a:solidFill>
                <a:schemeClr val="dk1"/>
              </a:solidFill>
              <a:latin typeface="Arial"/>
              <a:ea typeface="Arial"/>
              <a:cs typeface="Arial"/>
              <a:sym typeface="Arial"/>
            </a:endParaRPr>
          </a:p>
          <a:p>
            <a:pPr marL="0" marR="265430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265430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Ankle</a:t>
            </a:r>
            <a:r>
              <a:rPr lang="en-US" sz="18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265430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Dorsiflexion: 45 degrees </a:t>
            </a:r>
            <a:endParaRPr sz="1800" b="0" i="0" u="none" strike="noStrike" cap="none">
              <a:solidFill>
                <a:schemeClr val="dk1"/>
              </a:solidFill>
              <a:latin typeface="Arial"/>
              <a:ea typeface="Arial"/>
              <a:cs typeface="Arial"/>
              <a:sym typeface="Arial"/>
            </a:endParaRPr>
          </a:p>
          <a:p>
            <a:pPr marL="0" marR="265430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Plantarflexion: 20 degrees </a:t>
            </a:r>
            <a:endParaRPr sz="1800" b="0" i="0" u="none" strike="noStrike" cap="none">
              <a:solidFill>
                <a:schemeClr val="dk1"/>
              </a:solidFill>
              <a:latin typeface="Arial"/>
              <a:ea typeface="Arial"/>
              <a:cs typeface="Arial"/>
              <a:sym typeface="Arial"/>
            </a:endParaRPr>
          </a:p>
          <a:p>
            <a:pPr marL="0" marR="265430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Pronation/Inversion: 30 degrees </a:t>
            </a:r>
            <a:endParaRPr sz="1800" b="0" i="0" u="none" strike="noStrike" cap="none">
              <a:solidFill>
                <a:schemeClr val="dk1"/>
              </a:solidFill>
              <a:latin typeface="Arial"/>
              <a:ea typeface="Arial"/>
              <a:cs typeface="Arial"/>
              <a:sym typeface="Arial"/>
            </a:endParaRPr>
          </a:p>
          <a:p>
            <a:pPr marL="0" marR="265430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Supination/Eversion: 20 degree</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Shape 245"/>
          <p:cNvSpPr/>
          <p:nvPr/>
        </p:nvSpPr>
        <p:spPr>
          <a:xfrm>
            <a:off x="474133" y="797596"/>
            <a:ext cx="11497734" cy="5016758"/>
          </a:xfrm>
          <a:prstGeom prst="rect">
            <a:avLst/>
          </a:prstGeom>
          <a:noFill/>
          <a:ln>
            <a:noFill/>
          </a:ln>
        </p:spPr>
        <p:txBody>
          <a:bodyPr spcFirstLastPara="1" wrap="square" lIns="91425" tIns="45700" rIns="91425" bIns="45700" anchor="t" anchorCtr="0">
            <a:noAutofit/>
          </a:bodyPr>
          <a:lstStyle/>
          <a:p>
            <a:pPr marL="63500" marR="14224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The </a:t>
            </a:r>
            <a:r>
              <a:rPr lang="en-US" sz="2000" b="1" i="0" u="none" strike="noStrike" cap="none">
                <a:solidFill>
                  <a:schemeClr val="dk1"/>
                </a:solidFill>
                <a:latin typeface="Arial"/>
                <a:ea typeface="Arial"/>
                <a:cs typeface="Arial"/>
                <a:sym typeface="Arial"/>
              </a:rPr>
              <a:t>nervous system </a:t>
            </a:r>
            <a:r>
              <a:rPr lang="en-US" sz="2000" b="0" i="0" u="none" strike="noStrike" cap="none">
                <a:solidFill>
                  <a:schemeClr val="dk1"/>
                </a:solidFill>
                <a:latin typeface="Arial"/>
                <a:ea typeface="Arial"/>
                <a:cs typeface="Arial"/>
                <a:sym typeface="Arial"/>
              </a:rPr>
              <a:t>is the central command center that allows us to gather information about our internal and external environments, process and interpret it, and then respond.</a:t>
            </a:r>
            <a:endParaRPr sz="1400" b="0" i="0" u="none" strike="noStrike" cap="none">
              <a:solidFill>
                <a:srgbClr val="000000"/>
              </a:solidFill>
              <a:latin typeface="Arial"/>
              <a:ea typeface="Arial"/>
              <a:cs typeface="Arial"/>
              <a:sym typeface="Arial"/>
            </a:endParaRPr>
          </a:p>
          <a:p>
            <a:pPr marL="63500" marR="0" lvl="0" indent="0" algn="l" rtl="0">
              <a:lnSpc>
                <a:spcPct val="100000"/>
              </a:lnSpc>
              <a:spcBef>
                <a:spcPts val="2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The CNS is vital to our everyday lives. Without, we cannot perform daily functions and tasks that we often take for granted. Breathing, walking, eating, aside training and complex movements are all products of a functional CNS. Without the nervous system, our bodies cannot function as intended.</a:t>
            </a:r>
            <a:endParaRPr sz="1400" b="0" i="0" u="none" strike="noStrike" cap="none">
              <a:solidFill>
                <a:srgbClr val="000000"/>
              </a:solidFill>
              <a:latin typeface="Arial"/>
              <a:ea typeface="Arial"/>
              <a:cs typeface="Arial"/>
              <a:sym typeface="Arial"/>
            </a:endParaRPr>
          </a:p>
          <a:p>
            <a:pPr marL="63500" marR="0" lvl="0" indent="0" algn="l" rtl="0">
              <a:lnSpc>
                <a:spcPct val="100000"/>
              </a:lnSpc>
              <a:spcBef>
                <a:spcPts val="2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The CNS is composed of the brain, brainstem, and spinal cord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It’s important to understand the parts of the brain and their function as the brain and its function dictates our existence. All functions of the human body are governed by the processes of the brain, without which, we would not be able to function. Understanding brain function is relative to trainers, as all training is the result of the impulses conducted by the brain as interpreted by the signaling of the nervous systems.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Shape 250"/>
          <p:cNvPicPr preferRelativeResize="0"/>
          <p:nvPr/>
        </p:nvPicPr>
        <p:blipFill rotWithShape="1">
          <a:blip r:embed="rId3">
            <a:alphaModFix/>
          </a:blip>
          <a:srcRect/>
          <a:stretch/>
        </p:blipFill>
        <p:spPr>
          <a:xfrm>
            <a:off x="3200400" y="851430"/>
            <a:ext cx="6223529" cy="5030296"/>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Shape 255"/>
          <p:cNvSpPr txBox="1"/>
          <p:nvPr/>
        </p:nvSpPr>
        <p:spPr>
          <a:xfrm>
            <a:off x="321734" y="722912"/>
            <a:ext cx="11531600" cy="507831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Occipital Lobes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-Visual and spatial processing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-Smallest of 4 lobes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Cerebellum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-Based upon necessary input it receives, the cerebellum decides the best way to intiate and execute 	movement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-Vital for all multi-sensory exercises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Cerebrum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-Control center of the brain; it controls your voluntary muscles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-Consists of 4 lobes, 2 hemispheres, and makes up 85% of the brain’s weight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Cerebral Cortex</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-Maintains control of movement in the body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-Located on the outer portion of the brain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Frontal Lobes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-Involved in motor function and has control over our emotional responses and 	personality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-Located at the front of the cranium</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9"/>
        <p:cNvGrpSpPr/>
        <p:nvPr/>
      </p:nvGrpSpPr>
      <p:grpSpPr>
        <a:xfrm>
          <a:off x="0" y="0"/>
          <a:ext cx="0" cy="0"/>
          <a:chOff x="0" y="0"/>
          <a:chExt cx="0" cy="0"/>
        </a:xfrm>
      </p:grpSpPr>
      <p:sp>
        <p:nvSpPr>
          <p:cNvPr id="260" name="Shape 260"/>
          <p:cNvSpPr/>
          <p:nvPr/>
        </p:nvSpPr>
        <p:spPr>
          <a:xfrm>
            <a:off x="474133" y="1056610"/>
            <a:ext cx="11548533" cy="4488536"/>
          </a:xfrm>
          <a:prstGeom prst="rect">
            <a:avLst/>
          </a:prstGeom>
          <a:noFill/>
          <a:ln>
            <a:noFill/>
          </a:ln>
        </p:spPr>
        <p:txBody>
          <a:bodyPr spcFirstLastPara="1" wrap="square" lIns="91425" tIns="45700" rIns="91425" bIns="45700" anchor="t" anchorCtr="0">
            <a:noAutofit/>
          </a:bodyPr>
          <a:lstStyle/>
          <a:p>
            <a:pPr marL="63500" marR="0" lvl="0" indent="0" algn="l" rtl="0">
              <a:lnSpc>
                <a:spcPct val="115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Parietal Lobes</a:t>
            </a:r>
            <a:endParaRPr sz="1800" b="1" i="0" u="none" strike="noStrike" cap="none">
              <a:solidFill>
                <a:schemeClr val="dk1"/>
              </a:solidFill>
              <a:latin typeface="Arial"/>
              <a:ea typeface="Arial"/>
              <a:cs typeface="Arial"/>
              <a:sym typeface="Arial"/>
            </a:endParaRPr>
          </a:p>
          <a:p>
            <a:pPr marL="292100" marR="0" lvl="0" indent="0" algn="l" rtl="0">
              <a:lnSpc>
                <a:spcPct val="115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-Interpreting where your body is in space and time</a:t>
            </a:r>
            <a:endParaRPr sz="1800" b="0" i="0" u="none" strike="noStrike" cap="none">
              <a:solidFill>
                <a:schemeClr val="dk1"/>
              </a:solidFill>
              <a:latin typeface="Arial"/>
              <a:ea typeface="Arial"/>
              <a:cs typeface="Arial"/>
              <a:sym typeface="Arial"/>
            </a:endParaRPr>
          </a:p>
          <a:p>
            <a:pPr marL="292100" marR="0" lvl="0" indent="0" algn="l" rtl="0">
              <a:lnSpc>
                <a:spcPct val="115000"/>
              </a:lnSpc>
              <a:spcBef>
                <a:spcPts val="20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-Located above the Occipital lobe and behind the Frontal lobe</a:t>
            </a:r>
            <a:endParaRPr sz="1800" b="0" i="0" u="none" strike="noStrike" cap="none">
              <a:solidFill>
                <a:schemeClr val="dk1"/>
              </a:solidFill>
              <a:latin typeface="Arial"/>
              <a:ea typeface="Arial"/>
              <a:cs typeface="Arial"/>
              <a:sym typeface="Arial"/>
            </a:endParaRPr>
          </a:p>
          <a:p>
            <a:pPr marL="0" marR="0" lvl="0" indent="0" algn="l" rtl="0">
              <a:lnSpc>
                <a:spcPct val="41666"/>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55555"/>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63500" marR="0" lvl="0" indent="0" algn="l" rtl="0">
              <a:lnSpc>
                <a:spcPct val="115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Occipital Lobe</a:t>
            </a:r>
            <a:endParaRPr sz="1800" b="1" i="0" u="none" strike="noStrike" cap="none">
              <a:solidFill>
                <a:schemeClr val="dk1"/>
              </a:solidFill>
              <a:latin typeface="Arial"/>
              <a:ea typeface="Arial"/>
              <a:cs typeface="Arial"/>
              <a:sym typeface="Arial"/>
            </a:endParaRPr>
          </a:p>
          <a:p>
            <a:pPr marL="311785" marR="0" lvl="0" indent="0" algn="l" rtl="0">
              <a:lnSpc>
                <a:spcPct val="115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-Interprets what you’re looking at</a:t>
            </a:r>
            <a:endParaRPr sz="1800" b="0" i="0" u="none" strike="noStrike" cap="none">
              <a:solidFill>
                <a:schemeClr val="dk1"/>
              </a:solidFill>
              <a:latin typeface="Arial"/>
              <a:ea typeface="Arial"/>
              <a:cs typeface="Arial"/>
              <a:sym typeface="Arial"/>
            </a:endParaRPr>
          </a:p>
          <a:p>
            <a:pPr marL="311785" marR="0" lvl="0" indent="0" algn="l" rtl="0">
              <a:lnSpc>
                <a:spcPct val="115000"/>
              </a:lnSpc>
              <a:spcBef>
                <a:spcPts val="20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-Located in rear of skull</a:t>
            </a:r>
            <a:endParaRPr sz="1800" b="0" i="0" u="none" strike="noStrike" cap="none">
              <a:solidFill>
                <a:schemeClr val="dk1"/>
              </a:solidFill>
              <a:latin typeface="Arial"/>
              <a:ea typeface="Arial"/>
              <a:cs typeface="Arial"/>
              <a:sym typeface="Arial"/>
            </a:endParaRPr>
          </a:p>
          <a:p>
            <a:pPr marL="0" marR="0" lvl="0" indent="0" algn="l" rtl="0">
              <a:lnSpc>
                <a:spcPct val="55555"/>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55555"/>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63500" marR="0" lvl="0" indent="0" algn="l" rtl="0">
              <a:lnSpc>
                <a:spcPct val="115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Temporal Lobes</a:t>
            </a:r>
            <a:endParaRPr sz="1800" b="0" i="0" u="none" strike="noStrike" cap="none">
              <a:solidFill>
                <a:schemeClr val="dk1"/>
              </a:solidFill>
              <a:latin typeface="Arial"/>
              <a:ea typeface="Arial"/>
              <a:cs typeface="Arial"/>
              <a:sym typeface="Arial"/>
            </a:endParaRPr>
          </a:p>
          <a:p>
            <a:pPr marL="521335" marR="453390" lvl="0" indent="-228600" algn="l" rtl="0">
              <a:lnSpc>
                <a:spcPct val="114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-They enclose the two hemispheres of the cerebellum, Hippocampi and the amygdalae</a:t>
            </a:r>
            <a:endParaRPr sz="1800" b="0" i="0" u="none" strike="noStrike" cap="none">
              <a:solidFill>
                <a:schemeClr val="dk1"/>
              </a:solidFill>
              <a:latin typeface="Arial"/>
              <a:ea typeface="Arial"/>
              <a:cs typeface="Arial"/>
              <a:sym typeface="Arial"/>
            </a:endParaRPr>
          </a:p>
          <a:p>
            <a:pPr marL="0" marR="0" lvl="0" indent="0" algn="l" rtl="0">
              <a:lnSpc>
                <a:spcPct val="30555"/>
              </a:lnSpc>
              <a:spcBef>
                <a:spcPts val="5"/>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55555"/>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55555"/>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64135" marR="0" lvl="0" indent="0" algn="l" rtl="0">
              <a:lnSpc>
                <a:spcPct val="115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Hippocampus</a:t>
            </a:r>
            <a:endParaRPr sz="1800" b="0" i="0" u="none" strike="noStrike" cap="none">
              <a:solidFill>
                <a:schemeClr val="dk1"/>
              </a:solidFill>
              <a:latin typeface="Arial"/>
              <a:ea typeface="Arial"/>
              <a:cs typeface="Arial"/>
              <a:sym typeface="Arial"/>
            </a:endParaRPr>
          </a:p>
          <a:p>
            <a:pPr marL="292735" marR="0" lvl="0" indent="0" algn="l" rtl="0">
              <a:lnSpc>
                <a:spcPct val="115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-Plays major role in memory and spatial navigation</a:t>
            </a:r>
            <a:endParaRPr sz="1800" b="0" i="0" u="none" strike="noStrike" cap="none">
              <a:solidFill>
                <a:schemeClr val="dk1"/>
              </a:solidFill>
              <a:latin typeface="Arial"/>
              <a:ea typeface="Arial"/>
              <a:cs typeface="Arial"/>
              <a:sym typeface="Arial"/>
            </a:endParaRPr>
          </a:p>
          <a:p>
            <a:pPr marL="521335" marR="69215" lvl="0" indent="-228600" algn="l" rtl="0">
              <a:lnSpc>
                <a:spcPct val="114000"/>
              </a:lnSpc>
              <a:spcBef>
                <a:spcPts val="20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-For example when someone gets Alzheimer’s the Hippocampus is one of the first brain regions affected.</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Shape 265"/>
          <p:cNvSpPr/>
          <p:nvPr/>
        </p:nvSpPr>
        <p:spPr>
          <a:xfrm>
            <a:off x="541866" y="776591"/>
            <a:ext cx="11226800" cy="4924425"/>
          </a:xfrm>
          <a:prstGeom prst="rect">
            <a:avLst/>
          </a:prstGeom>
          <a:noFill/>
          <a:ln>
            <a:noFill/>
          </a:ln>
        </p:spPr>
        <p:txBody>
          <a:bodyPr spcFirstLastPara="1" wrap="square" lIns="91425" tIns="45700" rIns="91425" bIns="45700" anchor="t" anchorCtr="0">
            <a:noAutofit/>
          </a:bodyPr>
          <a:lstStyle/>
          <a:p>
            <a:pPr marL="64135" marR="0" lvl="0" indent="0" algn="l" rtl="0">
              <a:lnSpc>
                <a:spcPct val="115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Limbic System</a:t>
            </a:r>
            <a:endParaRPr sz="1800" b="0" i="0" u="none" strike="noStrike" cap="none">
              <a:solidFill>
                <a:schemeClr val="dk1"/>
              </a:solidFill>
              <a:latin typeface="Arial"/>
              <a:ea typeface="Arial"/>
              <a:cs typeface="Arial"/>
              <a:sym typeface="Arial"/>
            </a:endParaRPr>
          </a:p>
          <a:p>
            <a:pPr marL="292735" marR="0" lvl="0" indent="0" algn="l" rtl="0">
              <a:lnSpc>
                <a:spcPct val="115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-Dictates mood and emotion in the body</a:t>
            </a:r>
            <a:endParaRPr sz="1800" b="0" i="0" u="none" strike="noStrike" cap="none">
              <a:solidFill>
                <a:schemeClr val="dk1"/>
              </a:solidFill>
              <a:latin typeface="Arial"/>
              <a:ea typeface="Arial"/>
              <a:cs typeface="Arial"/>
              <a:sym typeface="Arial"/>
            </a:endParaRPr>
          </a:p>
          <a:p>
            <a:pPr marL="292735" marR="0" lvl="0" indent="0" algn="l" rtl="0">
              <a:lnSpc>
                <a:spcPct val="115000"/>
              </a:lnSpc>
              <a:spcBef>
                <a:spcPts val="20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-For example when your upset and use food as an anti depressant that is your</a:t>
            </a:r>
            <a:endParaRPr sz="1800" b="0" i="0" u="none" strike="noStrike" cap="none">
              <a:solidFill>
                <a:schemeClr val="dk1"/>
              </a:solidFill>
              <a:latin typeface="Arial"/>
              <a:ea typeface="Arial"/>
              <a:cs typeface="Arial"/>
              <a:sym typeface="Arial"/>
            </a:endParaRPr>
          </a:p>
          <a:p>
            <a:pPr marL="521335" marR="0" lvl="0" indent="0" algn="l" rtl="0">
              <a:lnSpc>
                <a:spcPct val="115000"/>
              </a:lnSpc>
              <a:spcBef>
                <a:spcPts val="21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Limbic system causing that</a:t>
            </a:r>
            <a:endParaRPr sz="1800" b="0" i="0" u="none" strike="noStrike" cap="none">
              <a:solidFill>
                <a:schemeClr val="dk1"/>
              </a:solidFill>
              <a:latin typeface="Arial"/>
              <a:ea typeface="Arial"/>
              <a:cs typeface="Arial"/>
              <a:sym typeface="Arial"/>
            </a:endParaRPr>
          </a:p>
          <a:p>
            <a:pPr marL="0" marR="0" lvl="0" indent="0" algn="l" rtl="0">
              <a:lnSpc>
                <a:spcPct val="41666"/>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55555"/>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64135" marR="0" lvl="0" indent="0" algn="l" rtl="0">
              <a:lnSpc>
                <a:spcPct val="115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Olfactory Bulb</a:t>
            </a:r>
            <a:endParaRPr sz="1800" b="1" i="0" u="none" strike="noStrike" cap="none">
              <a:solidFill>
                <a:schemeClr val="dk1"/>
              </a:solidFill>
              <a:latin typeface="Arial"/>
              <a:ea typeface="Arial"/>
              <a:cs typeface="Arial"/>
              <a:sym typeface="Arial"/>
            </a:endParaRPr>
          </a:p>
          <a:p>
            <a:pPr marL="292735" marR="0" lvl="0" indent="0" algn="l" rtl="0">
              <a:lnSpc>
                <a:spcPct val="115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-Identifies odors</a:t>
            </a:r>
            <a:endParaRPr sz="1800" b="0" i="0" u="none" strike="noStrike" cap="none">
              <a:solidFill>
                <a:schemeClr val="dk1"/>
              </a:solidFill>
              <a:latin typeface="Arial"/>
              <a:ea typeface="Arial"/>
              <a:cs typeface="Arial"/>
              <a:sym typeface="Arial"/>
            </a:endParaRPr>
          </a:p>
          <a:p>
            <a:pPr marL="293370" marR="0" lvl="0" indent="0" algn="l" rtl="0">
              <a:lnSpc>
                <a:spcPct val="115000"/>
              </a:lnSpc>
              <a:spcBef>
                <a:spcPts val="21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-Odor information has strong connection to emotional memory</a:t>
            </a:r>
            <a:endParaRPr sz="1800" b="0" i="0" u="none" strike="noStrike" cap="none">
              <a:solidFill>
                <a:schemeClr val="dk1"/>
              </a:solidFill>
              <a:latin typeface="Arial"/>
              <a:ea typeface="Arial"/>
              <a:cs typeface="Arial"/>
              <a:sym typeface="Arial"/>
            </a:endParaRPr>
          </a:p>
          <a:p>
            <a:pPr marL="0" marR="0" lvl="0" indent="0" algn="l" rtl="0">
              <a:lnSpc>
                <a:spcPct val="41666"/>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55555"/>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64770" marR="0" lvl="0" indent="0" algn="l" rtl="0">
              <a:lnSpc>
                <a:spcPct val="115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Thalamus and Hypothalamus</a:t>
            </a:r>
            <a:endParaRPr sz="1800" b="0" i="0" u="none" strike="noStrike" cap="none">
              <a:solidFill>
                <a:schemeClr val="dk1"/>
              </a:solidFill>
              <a:latin typeface="Arial"/>
              <a:ea typeface="Arial"/>
              <a:cs typeface="Arial"/>
              <a:sym typeface="Arial"/>
            </a:endParaRPr>
          </a:p>
          <a:p>
            <a:pPr marL="521969" marR="30480" lvl="0" indent="-228599" algn="l" rtl="0">
              <a:lnSpc>
                <a:spcPct val="115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-Functions include controlling appetite, sleep patterns, sexual drive, and response anxiety</a:t>
            </a:r>
            <a:endParaRPr sz="1400" b="0" i="0" u="none" strike="noStrike" cap="none">
              <a:solidFill>
                <a:srgbClr val="000000"/>
              </a:solidFill>
              <a:latin typeface="Arial"/>
              <a:ea typeface="Arial"/>
              <a:cs typeface="Arial"/>
              <a:sym typeface="Arial"/>
            </a:endParaRPr>
          </a:p>
          <a:p>
            <a:pPr marL="521969" marR="30480" lvl="0" indent="-228599" algn="l" rtl="0">
              <a:lnSpc>
                <a:spcPct val="115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 Anterior Cingulate Cortex (ACC)</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-Regulates heart rate and blood pressure, and plays a vital part in decision- making, anticipation, empathy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and emotion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-Located Frontal part of Cortex</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9"/>
        <p:cNvGrpSpPr/>
        <p:nvPr/>
      </p:nvGrpSpPr>
      <p:grpSpPr>
        <a:xfrm>
          <a:off x="0" y="0"/>
          <a:ext cx="0" cy="0"/>
          <a:chOff x="0" y="0"/>
          <a:chExt cx="0" cy="0"/>
        </a:xfrm>
      </p:grpSpPr>
      <p:sp>
        <p:nvSpPr>
          <p:cNvPr id="270" name="Shape 270"/>
          <p:cNvSpPr/>
          <p:nvPr/>
        </p:nvSpPr>
        <p:spPr>
          <a:xfrm>
            <a:off x="457200" y="890215"/>
            <a:ext cx="11311466" cy="477207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Three important features of the spinal cord are: </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-Transmit motor signals from the brain</a:t>
            </a:r>
            <a:endParaRPr sz="1800" b="0" i="0" u="none" strike="noStrike" cap="none">
              <a:solidFill>
                <a:schemeClr val="dk1"/>
              </a:solidFill>
              <a:latin typeface="Arial"/>
              <a:ea typeface="Arial"/>
              <a:cs typeface="Arial"/>
              <a:sym typeface="Arial"/>
            </a:endParaRPr>
          </a:p>
          <a:p>
            <a:pPr marL="292100" marR="0" lvl="0" indent="0" algn="l" rtl="0">
              <a:lnSpc>
                <a:spcPct val="115000"/>
              </a:lnSpc>
              <a:spcBef>
                <a:spcPts val="20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-Transmit sensory signals to the brain</a:t>
            </a:r>
            <a:endParaRPr sz="1800" b="0" i="0" u="none" strike="noStrike" cap="none">
              <a:solidFill>
                <a:schemeClr val="dk1"/>
              </a:solidFill>
              <a:latin typeface="Arial"/>
              <a:ea typeface="Arial"/>
              <a:cs typeface="Arial"/>
              <a:sym typeface="Arial"/>
            </a:endParaRPr>
          </a:p>
          <a:p>
            <a:pPr marL="292735" marR="0" lvl="0" indent="0" algn="l" rtl="0">
              <a:lnSpc>
                <a:spcPct val="115000"/>
              </a:lnSpc>
              <a:spcBef>
                <a:spcPts val="20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-Center for coordinating certain reflexes</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The spinal cord is divided into </a:t>
            </a:r>
            <a:r>
              <a:rPr lang="en-US" sz="1800" b="1" i="0" u="none" strike="noStrike" cap="none">
                <a:solidFill>
                  <a:schemeClr val="dk1"/>
                </a:solidFill>
                <a:latin typeface="Arial"/>
                <a:ea typeface="Arial"/>
                <a:cs typeface="Arial"/>
                <a:sym typeface="Arial"/>
              </a:rPr>
              <a:t>31</a:t>
            </a:r>
            <a:r>
              <a:rPr lang="en-US" sz="1800" b="0" i="0" u="none" strike="noStrike" cap="none">
                <a:solidFill>
                  <a:schemeClr val="dk1"/>
                </a:solidFill>
                <a:latin typeface="Arial"/>
                <a:ea typeface="Arial"/>
                <a:cs typeface="Arial"/>
                <a:sym typeface="Arial"/>
              </a:rPr>
              <a:t> different segments beginning from the </a:t>
            </a:r>
            <a:r>
              <a:rPr lang="en-US" sz="1800" b="1" i="0" u="none" strike="noStrike" cap="none">
                <a:solidFill>
                  <a:schemeClr val="dk1"/>
                </a:solidFill>
                <a:latin typeface="Arial"/>
                <a:ea typeface="Arial"/>
                <a:cs typeface="Arial"/>
                <a:sym typeface="Arial"/>
              </a:rPr>
              <a:t>medulla oblongata </a:t>
            </a:r>
            <a:r>
              <a:rPr lang="en-US" sz="1800" b="0" i="0" u="none" strike="noStrike" cap="none">
                <a:solidFill>
                  <a:schemeClr val="dk1"/>
                </a:solidFill>
                <a:latin typeface="Arial"/>
                <a:ea typeface="Arial"/>
                <a:cs typeface="Arial"/>
                <a:sym typeface="Arial"/>
              </a:rPr>
              <a:t>and continuing to the </a:t>
            </a:r>
            <a:r>
              <a:rPr lang="en-US" sz="1800" b="1" i="0" u="none" strike="noStrike" cap="none">
                <a:solidFill>
                  <a:schemeClr val="dk1"/>
                </a:solidFill>
                <a:latin typeface="Arial"/>
                <a:ea typeface="Arial"/>
                <a:cs typeface="Arial"/>
                <a:sym typeface="Arial"/>
              </a:rPr>
              <a:t>conus medullaris </a:t>
            </a:r>
            <a:r>
              <a:rPr lang="en-US" sz="1800" b="0" i="0" u="none" strike="noStrike" cap="none">
                <a:solidFill>
                  <a:schemeClr val="dk1"/>
                </a:solidFill>
                <a:latin typeface="Arial"/>
                <a:ea typeface="Arial"/>
                <a:cs typeface="Arial"/>
                <a:sym typeface="Arial"/>
              </a:rPr>
              <a:t>near the lumbar L1-2. The spinal cord transmits sensory information from the PNS to the brain using a</a:t>
            </a:r>
            <a:r>
              <a:rPr lang="en-US" sz="1800" b="1" i="0" u="none" strike="noStrike" cap="none">
                <a:solidFill>
                  <a:schemeClr val="dk1"/>
                </a:solidFill>
                <a:latin typeface="Arial"/>
                <a:ea typeface="Arial"/>
                <a:cs typeface="Arial"/>
                <a:sym typeface="Arial"/>
              </a:rPr>
              <a:t>fferent </a:t>
            </a:r>
            <a:r>
              <a:rPr lang="en-US" sz="1800" b="0" i="0" u="none" strike="noStrike" cap="none">
                <a:solidFill>
                  <a:schemeClr val="dk1"/>
                </a:solidFill>
                <a:latin typeface="Arial"/>
                <a:ea typeface="Arial"/>
                <a:cs typeface="Arial"/>
                <a:sym typeface="Arial"/>
              </a:rPr>
              <a:t>pathways. Branching off of the spinal cord are various </a:t>
            </a:r>
            <a:r>
              <a:rPr lang="en-US" sz="1800" b="1" i="0" u="none" strike="noStrike" cap="none">
                <a:solidFill>
                  <a:schemeClr val="dk1"/>
                </a:solidFill>
                <a:latin typeface="Arial"/>
                <a:ea typeface="Arial"/>
                <a:cs typeface="Arial"/>
                <a:sym typeface="Arial"/>
              </a:rPr>
              <a:t>sensory nerve roots</a:t>
            </a:r>
            <a:r>
              <a:rPr lang="en-US" sz="1800" b="0" i="0" u="none" strike="noStrike" cap="none">
                <a:solidFill>
                  <a:schemeClr val="dk1"/>
                </a:solidFill>
                <a:latin typeface="Arial"/>
                <a:ea typeface="Arial"/>
                <a:cs typeface="Arial"/>
                <a:sym typeface="Arial"/>
              </a:rPr>
              <a:t> that assist with movement.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292735" marR="0" lvl="0" indent="0" algn="l" rtl="0">
              <a:lnSpc>
                <a:spcPct val="115000"/>
              </a:lnSpc>
              <a:spcBef>
                <a:spcPts val="20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Cervical</a:t>
            </a:r>
            <a:r>
              <a:rPr lang="en-US" sz="1800" b="0" i="0" u="none" strike="noStrike" cap="none">
                <a:solidFill>
                  <a:schemeClr val="dk1"/>
                </a:solidFill>
                <a:latin typeface="Arial"/>
                <a:ea typeface="Arial"/>
                <a:cs typeface="Arial"/>
                <a:sym typeface="Arial"/>
              </a:rPr>
              <a:t> – 8 neck</a:t>
            </a:r>
            <a:endParaRPr sz="1400" b="0" i="0" u="none" strike="noStrike" cap="none">
              <a:solidFill>
                <a:srgbClr val="000000"/>
              </a:solidFill>
              <a:latin typeface="Arial"/>
              <a:ea typeface="Arial"/>
              <a:cs typeface="Arial"/>
              <a:sym typeface="Arial"/>
            </a:endParaRPr>
          </a:p>
          <a:p>
            <a:pPr marL="292735" marR="0" lvl="0" indent="0" algn="l" rtl="0">
              <a:lnSpc>
                <a:spcPct val="115000"/>
              </a:lnSpc>
              <a:spcBef>
                <a:spcPts val="20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Thoracic</a:t>
            </a:r>
            <a:r>
              <a:rPr lang="en-US" sz="1800" b="0" i="0" u="none" strike="noStrike" cap="none">
                <a:solidFill>
                  <a:schemeClr val="dk1"/>
                </a:solidFill>
                <a:latin typeface="Arial"/>
                <a:ea typeface="Arial"/>
                <a:cs typeface="Arial"/>
                <a:sym typeface="Arial"/>
              </a:rPr>
              <a:t> – 12 upper back</a:t>
            </a:r>
            <a:endParaRPr sz="1400" b="0" i="0" u="none" strike="noStrike" cap="none">
              <a:solidFill>
                <a:srgbClr val="000000"/>
              </a:solidFill>
              <a:latin typeface="Arial"/>
              <a:ea typeface="Arial"/>
              <a:cs typeface="Arial"/>
              <a:sym typeface="Arial"/>
            </a:endParaRPr>
          </a:p>
          <a:p>
            <a:pPr marL="292735" marR="0" lvl="0" indent="0" algn="l" rtl="0">
              <a:lnSpc>
                <a:spcPct val="115000"/>
              </a:lnSpc>
              <a:spcBef>
                <a:spcPts val="20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Lumbar</a:t>
            </a:r>
            <a:r>
              <a:rPr lang="en-US" sz="1800" b="0" i="0" u="none" strike="noStrike" cap="none">
                <a:solidFill>
                  <a:schemeClr val="dk1"/>
                </a:solidFill>
                <a:latin typeface="Arial"/>
                <a:ea typeface="Arial"/>
                <a:cs typeface="Arial"/>
                <a:sym typeface="Arial"/>
              </a:rPr>
              <a:t> – 5 lower back</a:t>
            </a:r>
            <a:endParaRPr sz="1400" b="0" i="0" u="none" strike="noStrike" cap="none">
              <a:solidFill>
                <a:srgbClr val="000000"/>
              </a:solidFill>
              <a:latin typeface="Arial"/>
              <a:ea typeface="Arial"/>
              <a:cs typeface="Arial"/>
              <a:sym typeface="Arial"/>
            </a:endParaRPr>
          </a:p>
          <a:p>
            <a:pPr marL="292735" marR="0" lvl="0" indent="0" algn="l" rtl="0">
              <a:lnSpc>
                <a:spcPct val="115000"/>
              </a:lnSpc>
              <a:spcBef>
                <a:spcPts val="20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Sacral</a:t>
            </a:r>
            <a:r>
              <a:rPr lang="en-US" sz="1800" b="0" i="0" u="none" strike="noStrike" cap="none">
                <a:solidFill>
                  <a:schemeClr val="dk1"/>
                </a:solidFill>
                <a:latin typeface="Arial"/>
                <a:ea typeface="Arial"/>
                <a:cs typeface="Arial"/>
                <a:sym typeface="Arial"/>
              </a:rPr>
              <a:t> – 5 pelvic area</a:t>
            </a:r>
            <a:endParaRPr sz="1400" b="0" i="0" u="none" strike="noStrike" cap="none">
              <a:solidFill>
                <a:srgbClr val="000000"/>
              </a:solidFill>
              <a:latin typeface="Arial"/>
              <a:ea typeface="Arial"/>
              <a:cs typeface="Arial"/>
              <a:sym typeface="Arial"/>
            </a:endParaRPr>
          </a:p>
          <a:p>
            <a:pPr marL="292735" marR="0" lvl="0" indent="0" algn="l" rtl="0">
              <a:lnSpc>
                <a:spcPct val="115000"/>
              </a:lnSpc>
              <a:spcBef>
                <a:spcPts val="20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Coccygeal</a:t>
            </a:r>
            <a:r>
              <a:rPr lang="en-US" sz="1800" b="0" i="0" u="none" strike="noStrike" cap="none">
                <a:solidFill>
                  <a:schemeClr val="dk1"/>
                </a:solidFill>
                <a:latin typeface="Arial"/>
                <a:ea typeface="Arial"/>
                <a:cs typeface="Arial"/>
                <a:sym typeface="Arial"/>
              </a:rPr>
              <a:t> – 1 tailbone area</a:t>
            </a: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Shape 275"/>
          <p:cNvSpPr/>
          <p:nvPr/>
        </p:nvSpPr>
        <p:spPr>
          <a:xfrm>
            <a:off x="578499" y="793677"/>
            <a:ext cx="11290040" cy="4984698"/>
          </a:xfrm>
          <a:prstGeom prst="rect">
            <a:avLst/>
          </a:prstGeom>
          <a:noFill/>
          <a:ln>
            <a:noFill/>
          </a:ln>
        </p:spPr>
        <p:txBody>
          <a:bodyPr spcFirstLastPara="1" wrap="square" lIns="91425" tIns="45700" rIns="91425" bIns="45700" anchor="t" anchorCtr="0">
            <a:noAutofit/>
          </a:bodyPr>
          <a:lstStyle/>
          <a:p>
            <a:pPr marL="63500" marR="37465" lvl="0" indent="3810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PNS functions as an auxiliary connection from the CNS to activate the muscles and organs of the body. The PNS, through the spinal cord, relays information or stimuli that is occurring at all points of the body outside of the spinal cord to tell the brain what is occurring at the extremities, and thereafter release impulses to initiate response or movement.</a:t>
            </a:r>
            <a:endParaRPr sz="1400" b="0" i="0" u="none" strike="noStrike" cap="none">
              <a:solidFill>
                <a:srgbClr val="000000"/>
              </a:solidFill>
              <a:latin typeface="Arial"/>
              <a:ea typeface="Arial"/>
              <a:cs typeface="Arial"/>
              <a:sym typeface="Arial"/>
            </a:endParaRPr>
          </a:p>
          <a:p>
            <a:pPr marL="63500" marR="37465" lvl="0" indent="38100" algn="l" rtl="0">
              <a:lnSpc>
                <a:spcPct val="115000"/>
              </a:lnSpc>
              <a:spcBef>
                <a:spcPts val="9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37465" lvl="0" indent="38100" algn="l" rtl="0">
              <a:lnSpc>
                <a:spcPct val="115000"/>
              </a:lnSpc>
              <a:spcBef>
                <a:spcPts val="9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Daily activities and sporting movements are all products of brain function. The CNS is the main governing mechanism responsible for regulation and how our bodies move. The PNS is a component of the CNS, and is responsible for voluntary functions. The PNS activates bodily organs and muscles. The PNS also relays information from the body’s organs back to the brain.</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sp>
        <p:nvSpPr>
          <p:cNvPr id="280" name="Shape 280"/>
          <p:cNvSpPr txBox="1"/>
          <p:nvPr/>
        </p:nvSpPr>
        <p:spPr>
          <a:xfrm>
            <a:off x="653144" y="597159"/>
            <a:ext cx="11028783" cy="547842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Afferent</a:t>
            </a:r>
            <a:r>
              <a:rPr lang="en-US" sz="2500" b="0" i="0" u="none" strike="noStrike" cap="none">
                <a:solidFill>
                  <a:schemeClr val="dk1"/>
                </a:solidFill>
                <a:latin typeface="Arial"/>
                <a:ea typeface="Arial"/>
                <a:cs typeface="Arial"/>
                <a:sym typeface="Arial"/>
              </a:rPr>
              <a:t> – afferent pathways conduct sensor information from the PNS to the brain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Efferent</a:t>
            </a:r>
            <a:r>
              <a:rPr lang="en-US" sz="2500" b="0" i="0" u="none" strike="noStrike" cap="none">
                <a:solidFill>
                  <a:schemeClr val="dk1"/>
                </a:solidFill>
                <a:latin typeface="Arial"/>
                <a:ea typeface="Arial"/>
                <a:cs typeface="Arial"/>
                <a:sym typeface="Arial"/>
              </a:rPr>
              <a:t> – efferent pathways send information from the brain through the spinal cord to specific areas of the body that need to be effected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Autonomic Function </a:t>
            </a:r>
            <a:r>
              <a:rPr lang="en-US" sz="2500" b="0" i="0" u="none" strike="noStrike" cap="none">
                <a:solidFill>
                  <a:schemeClr val="dk1"/>
                </a:solidFill>
                <a:latin typeface="Arial"/>
                <a:ea typeface="Arial"/>
                <a:cs typeface="Arial"/>
                <a:sym typeface="Arial"/>
              </a:rPr>
              <a:t>– functions that affect all of the other tissues and organs that are not skeletal muscles in the body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peripheral nerves of the efferent division are divided into the somatic and autonomic nervous systems. The somatic nervous system connects </a:t>
            </a:r>
            <a:r>
              <a:rPr lang="en-US" sz="2500" b="1" i="0" u="none" strike="noStrike" cap="none">
                <a:solidFill>
                  <a:schemeClr val="dk1"/>
                </a:solidFill>
                <a:latin typeface="Arial"/>
                <a:ea typeface="Arial"/>
                <a:cs typeface="Arial"/>
                <a:sym typeface="Arial"/>
              </a:rPr>
              <a:t>skeletal muscles </a:t>
            </a:r>
            <a:r>
              <a:rPr lang="en-US" sz="2500" b="0" i="0" u="none" strike="noStrike" cap="none">
                <a:solidFill>
                  <a:schemeClr val="dk1"/>
                </a:solidFill>
                <a:latin typeface="Arial"/>
                <a:ea typeface="Arial"/>
                <a:cs typeface="Arial"/>
                <a:sym typeface="Arial"/>
              </a:rPr>
              <a:t>to the body to allow for </a:t>
            </a:r>
            <a:r>
              <a:rPr lang="en-US" sz="2500" b="1" i="0" u="none" strike="noStrike" cap="none">
                <a:solidFill>
                  <a:schemeClr val="dk1"/>
                </a:solidFill>
                <a:latin typeface="Arial"/>
                <a:ea typeface="Arial"/>
                <a:cs typeface="Arial"/>
                <a:sym typeface="Arial"/>
              </a:rPr>
              <a:t>movement</a:t>
            </a:r>
            <a:r>
              <a:rPr lang="en-US" sz="2500" b="0" i="0" u="none" strike="noStrike" cap="none">
                <a:solidFill>
                  <a:schemeClr val="dk1"/>
                </a:solidFill>
                <a:latin typeface="Arial"/>
                <a:ea typeface="Arial"/>
                <a:cs typeface="Arial"/>
                <a:sym typeface="Arial"/>
              </a:rPr>
              <a:t>, while the autonomic nervous system controls </a:t>
            </a:r>
            <a:r>
              <a:rPr lang="en-US" sz="2500" b="1" i="0" u="none" strike="noStrike" cap="none">
                <a:solidFill>
                  <a:schemeClr val="dk1"/>
                </a:solidFill>
                <a:latin typeface="Arial"/>
                <a:ea typeface="Arial"/>
                <a:cs typeface="Arial"/>
                <a:sym typeface="Arial"/>
              </a:rPr>
              <a:t>non-skeletal muscles</a:t>
            </a:r>
            <a:r>
              <a:rPr lang="en-US" sz="2500" b="0" i="0" u="none" strike="noStrike" cap="none">
                <a:solidFill>
                  <a:schemeClr val="dk1"/>
                </a:solidFill>
                <a:latin typeface="Arial"/>
                <a:ea typeface="Arial"/>
                <a:cs typeface="Arial"/>
                <a:sym typeface="Arial"/>
              </a:rPr>
              <a:t>, which are involuntary parts of the body such as </a:t>
            </a:r>
            <a:r>
              <a:rPr lang="en-US" sz="2500" b="1" i="0" u="none" strike="noStrike" cap="none">
                <a:solidFill>
                  <a:schemeClr val="dk1"/>
                </a:solidFill>
                <a:latin typeface="Arial"/>
                <a:ea typeface="Arial"/>
                <a:cs typeface="Arial"/>
                <a:sym typeface="Arial"/>
              </a:rPr>
              <a:t>organs</a:t>
            </a:r>
            <a:r>
              <a:rPr lang="en-US" sz="2500" b="0" i="0" u="none" strike="noStrike" cap="none">
                <a:solidFill>
                  <a:schemeClr val="dk1"/>
                </a:solidFill>
                <a:latin typeface="Arial"/>
                <a:ea typeface="Arial"/>
                <a:cs typeface="Arial"/>
                <a:sym typeface="Arial"/>
              </a:rPr>
              <a:t>, </a:t>
            </a:r>
            <a:r>
              <a:rPr lang="en-US" sz="2500" b="1" i="0" u="none" strike="noStrike" cap="none">
                <a:solidFill>
                  <a:schemeClr val="dk1"/>
                </a:solidFill>
                <a:latin typeface="Arial"/>
                <a:ea typeface="Arial"/>
                <a:cs typeface="Arial"/>
                <a:sym typeface="Arial"/>
              </a:rPr>
              <a:t>hormone production, digestion.</a:t>
            </a:r>
            <a:endParaRPr sz="2500" b="1" i="0" u="none" strike="noStrike" cap="none">
              <a:solidFill>
                <a:schemeClr val="dk1"/>
              </a:solidFill>
              <a:latin typeface="Arial"/>
              <a:ea typeface="Arial"/>
              <a:cs typeface="Arial"/>
              <a:sym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84"/>
        <p:cNvGrpSpPr/>
        <p:nvPr/>
      </p:nvGrpSpPr>
      <p:grpSpPr>
        <a:xfrm>
          <a:off x="0" y="0"/>
          <a:ext cx="0" cy="0"/>
          <a:chOff x="0" y="0"/>
          <a:chExt cx="0" cy="0"/>
        </a:xfrm>
      </p:grpSpPr>
      <p:sp>
        <p:nvSpPr>
          <p:cNvPr id="285" name="Shape 285"/>
          <p:cNvSpPr/>
          <p:nvPr/>
        </p:nvSpPr>
        <p:spPr>
          <a:xfrm>
            <a:off x="671804" y="1482308"/>
            <a:ext cx="10991462" cy="393954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Many different activities occur internal so that our bodies can prepare and perform exercise and sport. The somatic nervous system influences the skeletal muscles of the body and provides the means for the nervous system to initiate and produce movement while the autonomic nervous system affects systems that allow people to involuntarily adapt to the environment.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Homeostasis of the ANS is achieved through the balancing of </a:t>
            </a:r>
            <a:r>
              <a:rPr lang="en-US" sz="2500" b="1" i="0" u="none" strike="noStrike" cap="none">
                <a:solidFill>
                  <a:schemeClr val="dk1"/>
                </a:solidFill>
                <a:latin typeface="Arial"/>
                <a:ea typeface="Arial"/>
                <a:cs typeface="Arial"/>
                <a:sym typeface="Arial"/>
              </a:rPr>
              <a:t>SNS </a:t>
            </a:r>
            <a:r>
              <a:rPr lang="en-US" sz="2500" b="0" i="0" u="none" strike="noStrike" cap="none">
                <a:solidFill>
                  <a:schemeClr val="dk1"/>
                </a:solidFill>
                <a:latin typeface="Arial"/>
                <a:ea typeface="Arial"/>
                <a:cs typeface="Arial"/>
                <a:sym typeface="Arial"/>
              </a:rPr>
              <a:t>and </a:t>
            </a:r>
            <a:r>
              <a:rPr lang="en-US" sz="2500" b="1" i="0" u="none" strike="noStrike" cap="none">
                <a:solidFill>
                  <a:schemeClr val="dk1"/>
                </a:solidFill>
                <a:latin typeface="Arial"/>
                <a:ea typeface="Arial"/>
                <a:cs typeface="Arial"/>
                <a:sym typeface="Arial"/>
              </a:rPr>
              <a:t>PNS</a:t>
            </a:r>
            <a:r>
              <a:rPr lang="en-US" sz="2500" b="0" i="0" u="none" strike="noStrike" cap="none">
                <a:solidFill>
                  <a:schemeClr val="dk1"/>
                </a:solidFill>
                <a:latin typeface="Arial"/>
                <a:ea typeface="Arial"/>
                <a:cs typeface="Arial"/>
                <a:sym typeface="Arial"/>
              </a:rPr>
              <a:t> nervous systems.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Shape 105"/>
          <p:cNvSpPr/>
          <p:nvPr/>
        </p:nvSpPr>
        <p:spPr>
          <a:xfrm>
            <a:off x="313151" y="471636"/>
            <a:ext cx="11586575" cy="63863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Functional training is considered to be functional do to their movements or exercises that improve a person’s ability to complete their daily activities or to achieve a specific goal; therefore the training is function for that trainee and their set of goals.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Functional training is composed of a few basic tenets that are all incorporated into a training program. These tenets are intended to create a balanced program in multiple plains of motion to ensure that the </a:t>
            </a:r>
            <a:r>
              <a:rPr lang="en-US" sz="2500" b="0" i="0" u="sng" strike="noStrike" cap="none">
                <a:solidFill>
                  <a:schemeClr val="dk1"/>
                </a:solidFill>
                <a:latin typeface="Arial"/>
                <a:ea typeface="Arial"/>
                <a:cs typeface="Arial"/>
                <a:sym typeface="Arial"/>
              </a:rPr>
              <a:t>nervous</a:t>
            </a:r>
            <a:r>
              <a:rPr lang="en-US" sz="2500" b="0" i="0" u="none" strike="noStrike" cap="none">
                <a:solidFill>
                  <a:schemeClr val="dk1"/>
                </a:solidFill>
                <a:latin typeface="Arial"/>
                <a:ea typeface="Arial"/>
                <a:cs typeface="Arial"/>
                <a:sym typeface="Arial"/>
              </a:rPr>
              <a:t> system and all </a:t>
            </a:r>
            <a:r>
              <a:rPr lang="en-US" sz="2500" b="0" i="0" u="sng" strike="noStrike" cap="none">
                <a:solidFill>
                  <a:schemeClr val="dk1"/>
                </a:solidFill>
                <a:latin typeface="Arial"/>
                <a:ea typeface="Arial"/>
                <a:cs typeface="Arial"/>
                <a:sym typeface="Arial"/>
              </a:rPr>
              <a:t>limbs</a:t>
            </a:r>
            <a:r>
              <a:rPr lang="en-US" sz="2500" b="0" i="0" u="none" strike="noStrike" cap="none">
                <a:solidFill>
                  <a:schemeClr val="dk1"/>
                </a:solidFill>
                <a:latin typeface="Arial"/>
                <a:ea typeface="Arial"/>
                <a:cs typeface="Arial"/>
                <a:sym typeface="Arial"/>
              </a:rPr>
              <a:t> are functioning properly.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An appropriate functional program is comprised of core stability training, flexibility, and balance training.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Functional training is an approach that can be applied to everyone because the training will be based on the specific client.</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289"/>
        <p:cNvGrpSpPr/>
        <p:nvPr/>
      </p:nvGrpSpPr>
      <p:grpSpPr>
        <a:xfrm>
          <a:off x="0" y="0"/>
          <a:ext cx="0" cy="0"/>
          <a:chOff x="0" y="0"/>
          <a:chExt cx="0" cy="0"/>
        </a:xfrm>
      </p:grpSpPr>
      <p:pic>
        <p:nvPicPr>
          <p:cNvPr id="290" name="Shape 290"/>
          <p:cNvPicPr preferRelativeResize="0"/>
          <p:nvPr/>
        </p:nvPicPr>
        <p:blipFill rotWithShape="1">
          <a:blip r:embed="rId3">
            <a:alphaModFix/>
          </a:blip>
          <a:srcRect/>
          <a:stretch/>
        </p:blipFill>
        <p:spPr>
          <a:xfrm>
            <a:off x="1978554" y="1049791"/>
            <a:ext cx="8506107" cy="4716527"/>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Shape 295"/>
          <p:cNvSpPr/>
          <p:nvPr/>
        </p:nvSpPr>
        <p:spPr>
          <a:xfrm>
            <a:off x="522513" y="948017"/>
            <a:ext cx="11252719" cy="5052665"/>
          </a:xfrm>
          <a:prstGeom prst="rect">
            <a:avLst/>
          </a:prstGeom>
          <a:noFill/>
          <a:ln>
            <a:noFill/>
          </a:ln>
        </p:spPr>
        <p:txBody>
          <a:bodyPr spcFirstLastPara="1" wrap="square" lIns="91425" tIns="45700" rIns="91425" bIns="45700" anchor="t" anchorCtr="0">
            <a:noAutofit/>
          </a:bodyPr>
          <a:lstStyle/>
          <a:p>
            <a:pPr marL="76200" marR="84455" lvl="0" indent="0" algn="l" rtl="0">
              <a:lnSpc>
                <a:spcPct val="114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SNS and PNS are highly involved in transitioning the body for exercise and relaxation. Training allows us to go back and forth between the SNS and PNS more efficiently to perform and recover quicker. When we are excited the </a:t>
            </a:r>
            <a:r>
              <a:rPr lang="en-US" sz="2500" b="1" i="0" u="none" strike="noStrike" cap="none">
                <a:solidFill>
                  <a:schemeClr val="dk1"/>
                </a:solidFill>
                <a:latin typeface="Arial"/>
                <a:ea typeface="Arial"/>
                <a:cs typeface="Arial"/>
                <a:sym typeface="Arial"/>
              </a:rPr>
              <a:t>SNS</a:t>
            </a:r>
            <a:r>
              <a:rPr lang="en-US" sz="2500" b="0" i="0" u="none" strike="noStrike" cap="none">
                <a:solidFill>
                  <a:schemeClr val="dk1"/>
                </a:solidFill>
                <a:latin typeface="Arial"/>
                <a:ea typeface="Arial"/>
                <a:cs typeface="Arial"/>
                <a:sym typeface="Arial"/>
              </a:rPr>
              <a:t> is activated, when calm and relaxing the </a:t>
            </a:r>
            <a:r>
              <a:rPr lang="en-US" sz="2500" b="1" i="0" u="none" strike="noStrike" cap="none">
                <a:solidFill>
                  <a:schemeClr val="dk1"/>
                </a:solidFill>
                <a:latin typeface="Arial"/>
                <a:ea typeface="Arial"/>
                <a:cs typeface="Arial"/>
                <a:sym typeface="Arial"/>
              </a:rPr>
              <a:t>PNS</a:t>
            </a:r>
            <a:r>
              <a:rPr lang="en-US" sz="2500" b="0" i="0" u="none" strike="noStrike" cap="none">
                <a:solidFill>
                  <a:schemeClr val="dk1"/>
                </a:solidFill>
                <a:latin typeface="Arial"/>
                <a:ea typeface="Arial"/>
                <a:cs typeface="Arial"/>
                <a:sym typeface="Arial"/>
              </a:rPr>
              <a:t> is activated. </a:t>
            </a:r>
            <a:r>
              <a:rPr lang="en-US" sz="2500" b="0" i="0" u="sng" strike="noStrike" cap="none">
                <a:solidFill>
                  <a:schemeClr val="dk1"/>
                </a:solidFill>
                <a:latin typeface="Arial"/>
                <a:ea typeface="Arial"/>
                <a:cs typeface="Arial"/>
                <a:sym typeface="Arial"/>
              </a:rPr>
              <a:t> </a:t>
            </a:r>
            <a:r>
              <a:rPr lang="en-US" sz="2500" b="1" i="0" u="none" strike="noStrike" cap="none">
                <a:solidFill>
                  <a:schemeClr val="dk1"/>
                </a:solidFill>
                <a:latin typeface="Arial"/>
                <a:ea typeface="Arial"/>
                <a:cs typeface="Arial"/>
                <a:sym typeface="Arial"/>
              </a:rPr>
              <a:t>Autonomic</a:t>
            </a:r>
            <a:r>
              <a:rPr lang="en-US" sz="2500" b="0" i="0" u="none" strike="noStrike" cap="none">
                <a:solidFill>
                  <a:schemeClr val="dk1"/>
                </a:solidFill>
                <a:latin typeface="Arial"/>
                <a:ea typeface="Arial"/>
                <a:cs typeface="Arial"/>
                <a:sym typeface="Arial"/>
              </a:rPr>
              <a:t> Regulation is responsible for these transitions.</a:t>
            </a:r>
            <a:endParaRPr sz="1400" b="0" i="0" u="none" strike="noStrike" cap="none">
              <a:solidFill>
                <a:srgbClr val="000000"/>
              </a:solidFill>
              <a:latin typeface="Arial"/>
              <a:ea typeface="Arial"/>
              <a:cs typeface="Arial"/>
              <a:sym typeface="Arial"/>
            </a:endParaRPr>
          </a:p>
          <a:p>
            <a:pPr marL="76200" marR="84455" lvl="0" indent="0" algn="l" rtl="0">
              <a:lnSpc>
                <a:spcPct val="114000"/>
              </a:lnSpc>
              <a:spcBef>
                <a:spcPts val="9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2800" b="0" i="0" u="none" strike="noStrike" cap="none">
                <a:solidFill>
                  <a:schemeClr val="dk1"/>
                </a:solidFill>
                <a:latin typeface="Calibri"/>
                <a:ea typeface="Calibri"/>
                <a:cs typeface="Calibri"/>
                <a:sym typeface="Calibri"/>
              </a:rPr>
              <a:t>An easy way to remember is the SNS is the </a:t>
            </a:r>
            <a:r>
              <a:rPr lang="en-US" sz="2800" b="1" i="0" u="none" strike="noStrike" cap="none">
                <a:solidFill>
                  <a:schemeClr val="dk1"/>
                </a:solidFill>
                <a:latin typeface="Calibri"/>
                <a:ea typeface="Calibri"/>
                <a:cs typeface="Calibri"/>
                <a:sym typeface="Calibri"/>
              </a:rPr>
              <a:t>fight or flight </a:t>
            </a:r>
            <a:r>
              <a:rPr lang="en-US" sz="2800" b="0" i="0" u="none" strike="noStrike" cap="none">
                <a:solidFill>
                  <a:schemeClr val="dk1"/>
                </a:solidFill>
                <a:latin typeface="Calibri"/>
                <a:ea typeface="Calibri"/>
                <a:cs typeface="Calibri"/>
                <a:sym typeface="Calibri"/>
              </a:rPr>
              <a:t>and the PNS is the </a:t>
            </a:r>
            <a:r>
              <a:rPr lang="en-US" sz="2800" b="1" i="0" u="none" strike="noStrike" cap="none">
                <a:solidFill>
                  <a:schemeClr val="dk1"/>
                </a:solidFill>
                <a:latin typeface="Calibri"/>
                <a:ea typeface="Calibri"/>
                <a:cs typeface="Calibri"/>
                <a:sym typeface="Calibri"/>
              </a:rPr>
              <a:t>wine and dine </a:t>
            </a:r>
            <a:r>
              <a:rPr lang="en-US" sz="2800" b="0" i="0" u="none" strike="noStrike" cap="none">
                <a:solidFill>
                  <a:schemeClr val="dk1"/>
                </a:solidFill>
                <a:latin typeface="Calibri"/>
                <a:ea typeface="Calibri"/>
                <a:cs typeface="Calibri"/>
                <a:sym typeface="Calibri"/>
              </a:rPr>
              <a:t>pathways. Based upon the information in the text, list and describe how the SNS prepares the body for an upcoming stressor (exercise), and relaxes after a stressful situation.</a:t>
            </a:r>
            <a:endParaRPr sz="1400" b="0" i="0" u="none" strike="noStrike" cap="none">
              <a:solidFill>
                <a:srgbClr val="000000"/>
              </a:solidFill>
              <a:latin typeface="Arial"/>
              <a:ea typeface="Arial"/>
              <a:cs typeface="Arial"/>
              <a:sym typeface="Arial"/>
            </a:endParaRPr>
          </a:p>
          <a:p>
            <a:pPr marL="76200" marR="84455" lvl="0" indent="0" algn="l" rtl="0">
              <a:lnSpc>
                <a:spcPct val="114000"/>
              </a:lnSpc>
              <a:spcBef>
                <a:spcPts val="9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44000"/>
              </a:lnSpc>
              <a:spcBef>
                <a:spcPts val="3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sp>
        <p:nvSpPr>
          <p:cNvPr id="300" name="Shape 300"/>
          <p:cNvSpPr/>
          <p:nvPr/>
        </p:nvSpPr>
        <p:spPr>
          <a:xfrm>
            <a:off x="508000" y="524357"/>
            <a:ext cx="11509414" cy="5863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Nociceptors</a:t>
            </a:r>
            <a:r>
              <a:rPr lang="en-US" sz="2500" b="0" i="0" u="none" strike="noStrike" cap="none">
                <a:solidFill>
                  <a:schemeClr val="dk1"/>
                </a:solidFill>
                <a:latin typeface="Arial"/>
                <a:ea typeface="Arial"/>
                <a:cs typeface="Arial"/>
                <a:sym typeface="Arial"/>
              </a:rPr>
              <a:t> - Respond to pain such as pain receptors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Chemoreceptor</a:t>
            </a:r>
            <a:r>
              <a:rPr lang="en-US" sz="2500" b="0" i="0" u="none" strike="noStrike" cap="none">
                <a:solidFill>
                  <a:schemeClr val="dk1"/>
                </a:solidFill>
                <a:latin typeface="Arial"/>
                <a:ea typeface="Arial"/>
                <a:cs typeface="Arial"/>
                <a:sym typeface="Arial"/>
              </a:rPr>
              <a:t> - Respond to chemical interactions such as smell and taste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Photoreceptors</a:t>
            </a:r>
            <a:r>
              <a:rPr lang="en-US" sz="2500" b="0" i="0" u="none" strike="noStrike" cap="none">
                <a:solidFill>
                  <a:schemeClr val="dk1"/>
                </a:solidFill>
                <a:latin typeface="Arial"/>
                <a:ea typeface="Arial"/>
                <a:cs typeface="Arial"/>
                <a:sym typeface="Arial"/>
              </a:rPr>
              <a:t> – Respond to light such as vision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Mechanoreceptors</a:t>
            </a:r>
            <a:r>
              <a:rPr lang="en-US" sz="2500" b="0" i="0" u="none" strike="noStrike" cap="none">
                <a:solidFill>
                  <a:schemeClr val="dk1"/>
                </a:solidFill>
                <a:latin typeface="Arial"/>
                <a:ea typeface="Arial"/>
                <a:cs typeface="Arial"/>
                <a:sym typeface="Arial"/>
              </a:rPr>
              <a:t> – respond to mechanical forces such as touch &amp; pressure; located in muscles, tendons, ligaments, and joint capsules. Include muscle spindles, golgi tendon organs, and joint receptors.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Muscle Spindles </a:t>
            </a:r>
            <a:r>
              <a:rPr lang="en-US" sz="2500" b="0" i="0" u="none" strike="noStrike" cap="none">
                <a:solidFill>
                  <a:schemeClr val="dk1"/>
                </a:solidFill>
                <a:latin typeface="Arial"/>
                <a:ea typeface="Arial"/>
                <a:cs typeface="Arial"/>
                <a:sym typeface="Arial"/>
              </a:rPr>
              <a:t>– major sensory organs of the muscle that are sensitive to change in length and rate of length of change. When a muscle is stretched, its spindles are also stretched and excited. The excited muscle spindle will cause the muscle to contract, preventing the muscle from stretching too far/too fast to prevent injury.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Shape 305"/>
          <p:cNvSpPr/>
          <p:nvPr/>
        </p:nvSpPr>
        <p:spPr>
          <a:xfrm>
            <a:off x="568960" y="1175941"/>
            <a:ext cx="11460480" cy="393954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endParaRPr sz="2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Golgi tendon organs </a:t>
            </a:r>
            <a:r>
              <a:rPr lang="en-US" sz="2500" b="0" i="0" u="none" strike="noStrike" cap="none">
                <a:solidFill>
                  <a:schemeClr val="dk1"/>
                </a:solidFill>
                <a:latin typeface="Arial"/>
                <a:ea typeface="Arial"/>
                <a:cs typeface="Arial"/>
                <a:sym typeface="Arial"/>
              </a:rPr>
              <a:t>- Located within musculotendinous junction and are sensitive to changes in muscular tension and the rate of tension change. When excited, the GTO will cause the muscle to relax; preventing it from being placed under excessive stress and/or injury. Prolonged GTO stimulation provides an inhibitory action to muscle spindles; a phenomenon called autogenic inhibition</a:t>
            </a:r>
            <a:r>
              <a:rPr lang="en-US" sz="2500" b="0" i="0" u="sng"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1"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Joint receptors </a:t>
            </a:r>
            <a:r>
              <a:rPr lang="en-US" sz="2500" b="0" i="0" u="none" strike="noStrike" cap="none">
                <a:solidFill>
                  <a:schemeClr val="dk1"/>
                </a:solidFill>
                <a:latin typeface="Arial"/>
                <a:ea typeface="Arial"/>
                <a:cs typeface="Arial"/>
                <a:sym typeface="Arial"/>
              </a:rPr>
              <a:t>– located in and around the joint capsule, they respond to pressure, acceleration, and deceleration of the joint. Signal extreme joint positions and thus help prevent injury.</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Shape 310"/>
          <p:cNvSpPr/>
          <p:nvPr/>
        </p:nvSpPr>
        <p:spPr>
          <a:xfrm>
            <a:off x="650240" y="1369941"/>
            <a:ext cx="11236960" cy="3631763"/>
          </a:xfrm>
          <a:prstGeom prst="rect">
            <a:avLst/>
          </a:prstGeom>
          <a:noFill/>
          <a:ln>
            <a:noFill/>
          </a:ln>
        </p:spPr>
        <p:txBody>
          <a:bodyPr spcFirstLastPara="1" wrap="square" lIns="91425" tIns="45700" rIns="91425" bIns="45700" anchor="t" anchorCtr="0">
            <a:noAutofit/>
          </a:bodyPr>
          <a:lstStyle/>
          <a:p>
            <a:pPr marL="64135" marR="32385" lvl="0" indent="0" algn="l" rtl="0">
              <a:lnSpc>
                <a:spcPct val="115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Muscle spindles are very important for athletes. When the muscle is stretched, the spindle will cause it to </a:t>
            </a:r>
            <a:r>
              <a:rPr lang="en-US" sz="2000" b="1" i="0" u="none" strike="noStrike" cap="none">
                <a:solidFill>
                  <a:schemeClr val="dk1"/>
                </a:solidFill>
                <a:latin typeface="Arial"/>
                <a:ea typeface="Arial"/>
                <a:cs typeface="Arial"/>
                <a:sym typeface="Arial"/>
              </a:rPr>
              <a:t>contract </a:t>
            </a:r>
            <a:r>
              <a:rPr lang="en-US" sz="2000" b="0" i="0" u="none" strike="noStrike" cap="none">
                <a:solidFill>
                  <a:schemeClr val="dk1"/>
                </a:solidFill>
                <a:latin typeface="Arial"/>
                <a:ea typeface="Arial"/>
                <a:cs typeface="Arial"/>
                <a:sym typeface="Arial"/>
              </a:rPr>
              <a:t>rapidly as a protective measure. However, the reflexive response that occurs is beneficial. Through a mechanism recognized as the Stretch/Shortening Cycle, movements such as a countermovement jump, sprint cycle, or an Olympic lifter “rebounding” out of the bottom of a deep snatch or clean, are all reflexive responses of the muscle spindle that allow for greater force and tension to be created which subsequently allow for enhanced performance.</a:t>
            </a:r>
            <a:endParaRPr sz="1400" b="0" i="0" u="none" strike="noStrike" cap="none">
              <a:solidFill>
                <a:srgbClr val="000000"/>
              </a:solidFill>
              <a:latin typeface="Arial"/>
              <a:ea typeface="Arial"/>
              <a:cs typeface="Arial"/>
              <a:sym typeface="Arial"/>
            </a:endParaRPr>
          </a:p>
          <a:p>
            <a:pPr marL="64135" marR="32385" lvl="0" indent="0" algn="l" rtl="0">
              <a:lnSpc>
                <a:spcPct val="115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a:p>
            <a:pPr marL="64135" marR="32385" lvl="0" indent="0" algn="l" rtl="0">
              <a:lnSpc>
                <a:spcPct val="115000"/>
              </a:lnSpc>
              <a:spcBef>
                <a:spcPts val="0"/>
              </a:spcBef>
              <a:spcAft>
                <a:spcPts val="0"/>
              </a:spcAft>
              <a:buClr>
                <a:srgbClr val="000000"/>
              </a:buClr>
              <a:buSzPts val="2000"/>
              <a:buFont typeface="Arial"/>
              <a:buNone/>
            </a:pPr>
            <a:r>
              <a:rPr lang="en-US" sz="2000" b="0" i="0" u="none" strike="noStrike" cap="none">
                <a:solidFill>
                  <a:schemeClr val="dk1"/>
                </a:solidFill>
                <a:latin typeface="Arial"/>
                <a:ea typeface="Arial"/>
                <a:cs typeface="Arial"/>
                <a:sym typeface="Arial"/>
              </a:rPr>
              <a:t>Together these three mechanoreceptors help protect the muscles and joints from injury due to excessive movements and/or pressures</a:t>
            </a:r>
            <a:endParaRPr sz="1400" b="0" i="0" u="none" strike="noStrike" cap="none">
              <a:solidFill>
                <a:srgbClr val="000000"/>
              </a:solidFill>
              <a:latin typeface="Arial"/>
              <a:ea typeface="Arial"/>
              <a:cs typeface="Arial"/>
              <a:sym typeface="Arial"/>
            </a:endParaRPr>
          </a:p>
          <a:p>
            <a:pPr marL="64135" marR="32385" lvl="0" indent="0" algn="l" rtl="0">
              <a:lnSpc>
                <a:spcPct val="115000"/>
              </a:lnSpc>
              <a:spcBef>
                <a:spcPts val="0"/>
              </a:spcBef>
              <a:spcAft>
                <a:spcPts val="0"/>
              </a:spcAft>
              <a:buClr>
                <a:srgbClr val="000000"/>
              </a:buClr>
              <a:buSzPts val="2000"/>
              <a:buFont typeface="Arial"/>
              <a:buNone/>
            </a:pPr>
            <a:endParaRPr sz="2000" b="0" i="0" u="none" strike="noStrike" cap="none">
              <a:solidFill>
                <a:schemeClr val="dk1"/>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5" name="Shape 315"/>
          <p:cNvSpPr/>
          <p:nvPr/>
        </p:nvSpPr>
        <p:spPr>
          <a:xfrm>
            <a:off x="426720" y="1353537"/>
            <a:ext cx="11541760" cy="3683060"/>
          </a:xfrm>
          <a:prstGeom prst="rect">
            <a:avLst/>
          </a:prstGeom>
          <a:noFill/>
          <a:ln>
            <a:noFill/>
          </a:ln>
        </p:spPr>
        <p:txBody>
          <a:bodyPr spcFirstLastPara="1" wrap="square" lIns="91425" tIns="45700" rIns="91425" bIns="45700" anchor="t" anchorCtr="0">
            <a:noAutofit/>
          </a:bodyPr>
          <a:lstStyle/>
          <a:p>
            <a:pPr marL="63500" marR="2540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 neuron </a:t>
            </a:r>
            <a:r>
              <a:rPr lang="en-US" sz="2500" b="1" i="0" u="none" strike="noStrike" cap="none">
                <a:solidFill>
                  <a:schemeClr val="dk1"/>
                </a:solidFill>
                <a:latin typeface="Arial"/>
                <a:ea typeface="Arial"/>
                <a:cs typeface="Arial"/>
                <a:sym typeface="Arial"/>
              </a:rPr>
              <a:t>connects </a:t>
            </a:r>
            <a:r>
              <a:rPr lang="en-US" sz="2500" b="0" i="0" u="none" strike="noStrike" cap="none">
                <a:solidFill>
                  <a:schemeClr val="dk1"/>
                </a:solidFill>
                <a:latin typeface="Arial"/>
                <a:ea typeface="Arial"/>
                <a:cs typeface="Arial"/>
                <a:sym typeface="Arial"/>
              </a:rPr>
              <a:t>the brain and muscle, transmitting an </a:t>
            </a:r>
            <a:r>
              <a:rPr lang="en-US" sz="2500" b="1" i="0" u="none" strike="noStrike" cap="none">
                <a:solidFill>
                  <a:schemeClr val="dk1"/>
                </a:solidFill>
                <a:latin typeface="Arial"/>
                <a:ea typeface="Arial"/>
                <a:cs typeface="Arial"/>
                <a:sym typeface="Arial"/>
              </a:rPr>
              <a:t>impulse </a:t>
            </a:r>
            <a:r>
              <a:rPr lang="en-US" sz="2500" b="0" i="0" u="none" strike="noStrike" cap="none">
                <a:solidFill>
                  <a:schemeClr val="dk1"/>
                </a:solidFill>
                <a:latin typeface="Arial"/>
                <a:ea typeface="Arial"/>
                <a:cs typeface="Arial"/>
                <a:sym typeface="Arial"/>
              </a:rPr>
              <a:t>from brain to the muscle, to innervate the muscle. Consider it to be the extension cord that comes from a power outlet in the wall, and goes to a radio or phone charger. A neuron acts the exact same way in our bodies so that we are able to function.</a:t>
            </a:r>
            <a:endParaRPr sz="2500" b="0" i="0" u="none" strike="noStrike" cap="none">
              <a:solidFill>
                <a:schemeClr val="dk1"/>
              </a:solidFill>
              <a:latin typeface="Arial"/>
              <a:ea typeface="Arial"/>
              <a:cs typeface="Arial"/>
              <a:sym typeface="Arial"/>
            </a:endParaRPr>
          </a:p>
          <a:p>
            <a:pPr marL="0" marR="0" lvl="0" indent="0" algn="l" rtl="0">
              <a:lnSpc>
                <a:spcPct val="44000"/>
              </a:lnSpc>
              <a:spcBef>
                <a:spcPts val="35"/>
              </a:spcBef>
              <a:spcAft>
                <a:spcPts val="0"/>
              </a:spcAft>
              <a:buClr>
                <a:srgbClr val="000000"/>
              </a:buClr>
              <a:buSzPts val="2500"/>
              <a:buFont typeface="Arial"/>
              <a:buNone/>
            </a:pPr>
            <a:r>
              <a:rPr lang="en-US" sz="2500" b="0" i="0" u="none" strike="noStrike" cap="none">
                <a:solidFill>
                  <a:schemeClr val="dk1"/>
                </a:solidFill>
                <a:latin typeface="Calibri"/>
                <a:ea typeface="Calibri"/>
                <a:cs typeface="Calibri"/>
                <a:sym typeface="Calibri"/>
              </a:rPr>
              <a:t> </a:t>
            </a:r>
            <a:endParaRPr sz="2500" b="0" i="0" u="none" strike="noStrike" cap="none">
              <a:solidFill>
                <a:schemeClr val="dk1"/>
              </a:solidFill>
              <a:latin typeface="Calibri"/>
              <a:ea typeface="Calibri"/>
              <a:cs typeface="Calibri"/>
              <a:sym typeface="Calibri"/>
            </a:endParaRPr>
          </a:p>
          <a:p>
            <a:pPr marL="0" marR="0" lvl="0" indent="0" algn="l" rtl="0">
              <a:lnSpc>
                <a:spcPct val="44000"/>
              </a:lnSpc>
              <a:spcBef>
                <a:spcPts val="35"/>
              </a:spcBef>
              <a:spcAft>
                <a:spcPts val="0"/>
              </a:spcAft>
              <a:buClr>
                <a:srgbClr val="000000"/>
              </a:buClr>
              <a:buSzPts val="2500"/>
              <a:buFont typeface="Arial"/>
              <a:buNone/>
            </a:pPr>
            <a:endParaRPr sz="25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 damaged neuron loses its ability to function properly. Neurons cannot replicate like other cells in the body but some neurons can regenerate or repair specific parts if the cell body remains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intact.</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sp>
        <p:nvSpPr>
          <p:cNvPr id="320" name="Shape 320"/>
          <p:cNvSpPr/>
          <p:nvPr/>
        </p:nvSpPr>
        <p:spPr>
          <a:xfrm>
            <a:off x="345440" y="1659347"/>
            <a:ext cx="11602720" cy="3162404"/>
          </a:xfrm>
          <a:prstGeom prst="rect">
            <a:avLst/>
          </a:prstGeom>
          <a:noFill/>
          <a:ln>
            <a:noFill/>
          </a:ln>
        </p:spPr>
        <p:txBody>
          <a:bodyPr spcFirstLastPara="1" wrap="square" lIns="91425" tIns="45700" rIns="91425" bIns="45700" anchor="t" anchorCtr="0">
            <a:noAutofit/>
          </a:bodyPr>
          <a:lstStyle/>
          <a:p>
            <a:pPr marL="520700" marR="329565" lvl="0" indent="-228600" algn="l" rtl="0">
              <a:lnSpc>
                <a:spcPct val="114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Sensory/afferent</a:t>
            </a:r>
            <a:r>
              <a:rPr lang="en-US" sz="2500" b="0" i="0" u="none" strike="noStrike" cap="none">
                <a:solidFill>
                  <a:schemeClr val="dk1"/>
                </a:solidFill>
                <a:latin typeface="Arial"/>
                <a:ea typeface="Arial"/>
                <a:cs typeface="Arial"/>
                <a:sym typeface="Arial"/>
              </a:rPr>
              <a:t> - transmit afferent nerve impulses from receptors to the brain and/or spinal cord</a:t>
            </a:r>
            <a:endParaRPr sz="1400" b="0" i="0" u="none" strike="noStrike" cap="none">
              <a:solidFill>
                <a:srgbClr val="000000"/>
              </a:solidFill>
              <a:latin typeface="Arial"/>
              <a:ea typeface="Arial"/>
              <a:cs typeface="Arial"/>
              <a:sym typeface="Arial"/>
            </a:endParaRPr>
          </a:p>
          <a:p>
            <a:pPr marL="520700" marR="329565" lvl="0" indent="-228600" algn="l" rtl="0">
              <a:lnSpc>
                <a:spcPct val="114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520700" marR="329565" lvl="0" indent="-228600" algn="l" rtl="0">
              <a:lnSpc>
                <a:spcPct val="114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Motor/efferent</a:t>
            </a:r>
            <a:r>
              <a:rPr lang="en-US" sz="2500" b="0" i="0" u="none" strike="noStrike" cap="none">
                <a:solidFill>
                  <a:schemeClr val="dk1"/>
                </a:solidFill>
                <a:latin typeface="Arial"/>
                <a:ea typeface="Arial"/>
                <a:cs typeface="Arial"/>
                <a:sym typeface="Arial"/>
              </a:rPr>
              <a:t> - transmit efferent nerve impulses from the brain and/or spinal cord to effector sites such as muscles or glands</a:t>
            </a:r>
            <a:endParaRPr sz="1400" b="0" i="0" u="none" strike="noStrike" cap="none">
              <a:solidFill>
                <a:srgbClr val="000000"/>
              </a:solidFill>
              <a:latin typeface="Arial"/>
              <a:ea typeface="Arial"/>
              <a:cs typeface="Arial"/>
              <a:sym typeface="Arial"/>
            </a:endParaRPr>
          </a:p>
          <a:p>
            <a:pPr marL="520700" marR="329565" lvl="0" indent="-228600" algn="l" rtl="0">
              <a:lnSpc>
                <a:spcPct val="114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520700" marR="329565" lvl="0" indent="-228600" algn="l" rtl="0">
              <a:lnSpc>
                <a:spcPct val="114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Interneurons-</a:t>
            </a:r>
            <a:r>
              <a:rPr lang="en-US" sz="2500" b="0" i="0" u="none" strike="noStrike" cap="none">
                <a:solidFill>
                  <a:schemeClr val="dk1"/>
                </a:solidFill>
                <a:latin typeface="Arial"/>
                <a:ea typeface="Arial"/>
                <a:cs typeface="Arial"/>
                <a:sym typeface="Arial"/>
              </a:rPr>
              <a:t> transmit nerve impulses from one neuron to another</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Shape 325"/>
          <p:cNvSpPr/>
          <p:nvPr/>
        </p:nvSpPr>
        <p:spPr>
          <a:xfrm>
            <a:off x="365760" y="511942"/>
            <a:ext cx="11623040" cy="5863144"/>
          </a:xfrm>
          <a:prstGeom prst="rect">
            <a:avLst/>
          </a:prstGeom>
          <a:noFill/>
          <a:ln>
            <a:noFill/>
          </a:ln>
        </p:spPr>
        <p:txBody>
          <a:bodyPr spcFirstLastPara="1" wrap="square" lIns="91425" tIns="45700" rIns="91425" bIns="45700" anchor="t" anchorCtr="0">
            <a:noAutofit/>
          </a:bodyPr>
          <a:lstStyle/>
          <a:p>
            <a:pPr marL="520700" marR="251459" lvl="0" indent="-228600" algn="l" rtl="0">
              <a:lnSpc>
                <a:spcPct val="149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Axon</a:t>
            </a:r>
            <a:r>
              <a:rPr lang="en-US" sz="2500" b="0" i="0" u="none" strike="noStrike" cap="none">
                <a:solidFill>
                  <a:schemeClr val="dk1"/>
                </a:solidFill>
                <a:latin typeface="Arial"/>
                <a:ea typeface="Arial"/>
                <a:cs typeface="Arial"/>
                <a:sym typeface="Arial"/>
              </a:rPr>
              <a:t> – cylindrical projection from the cell body that transmits nervous impulses to other neurons or effector sites</a:t>
            </a:r>
            <a:endParaRPr sz="1400" b="0" i="0" u="none" strike="noStrike" cap="none">
              <a:solidFill>
                <a:srgbClr val="000000"/>
              </a:solidFill>
              <a:latin typeface="Arial"/>
              <a:ea typeface="Arial"/>
              <a:cs typeface="Arial"/>
              <a:sym typeface="Arial"/>
            </a:endParaRPr>
          </a:p>
          <a:p>
            <a:pPr marL="520700" marR="251459" lvl="0" indent="-228600" algn="l" rtl="0">
              <a:lnSpc>
                <a:spcPct val="149000"/>
              </a:lnSpc>
              <a:spcBef>
                <a:spcPts val="10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Axon Terminals </a:t>
            </a:r>
            <a:r>
              <a:rPr lang="en-US" sz="2500" b="0" i="0" u="none" strike="noStrike" cap="none">
                <a:solidFill>
                  <a:schemeClr val="dk1"/>
                </a:solidFill>
                <a:latin typeface="Arial"/>
                <a:ea typeface="Arial"/>
                <a:cs typeface="Arial"/>
                <a:sym typeface="Arial"/>
              </a:rPr>
              <a:t>– specialized hair-like structure at the end of the axon that is used to release neurotransmitter chemicals and communicate with target neurons allowing conductivity into the area</a:t>
            </a:r>
            <a:endParaRPr sz="1400" b="0" i="0" u="none" strike="noStrike" cap="none">
              <a:solidFill>
                <a:srgbClr val="000000"/>
              </a:solidFill>
              <a:latin typeface="Arial"/>
              <a:ea typeface="Arial"/>
              <a:cs typeface="Arial"/>
              <a:sym typeface="Arial"/>
            </a:endParaRPr>
          </a:p>
          <a:p>
            <a:pPr marL="520700" marR="251459" lvl="0" indent="-228600" algn="l" rtl="0">
              <a:lnSpc>
                <a:spcPct val="149000"/>
              </a:lnSpc>
              <a:spcBef>
                <a:spcPts val="10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Cell Body </a:t>
            </a:r>
            <a:r>
              <a:rPr lang="en-US" sz="2500" b="0" i="0" u="none" strike="noStrike" cap="none">
                <a:solidFill>
                  <a:schemeClr val="dk1"/>
                </a:solidFill>
                <a:latin typeface="Arial"/>
                <a:ea typeface="Arial"/>
                <a:cs typeface="Arial"/>
                <a:sym typeface="Arial"/>
              </a:rPr>
              <a:t>– contains the nucleus (also called the soma) and other organelles such as lysosomes, mitochondria, golgi complex</a:t>
            </a:r>
            <a:endParaRPr sz="1400" b="0" i="0" u="none" strike="noStrike" cap="none">
              <a:solidFill>
                <a:srgbClr val="000000"/>
              </a:solidFill>
              <a:latin typeface="Arial"/>
              <a:ea typeface="Arial"/>
              <a:cs typeface="Arial"/>
              <a:sym typeface="Arial"/>
            </a:endParaRPr>
          </a:p>
          <a:p>
            <a:pPr marL="520700" marR="251459" lvl="0" indent="-228600" algn="l" rtl="0">
              <a:lnSpc>
                <a:spcPct val="149000"/>
              </a:lnSpc>
              <a:spcBef>
                <a:spcPts val="10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Dendrites</a:t>
            </a:r>
            <a:r>
              <a:rPr lang="en-US" sz="2500" b="0" i="0" u="none" strike="noStrike" cap="none">
                <a:solidFill>
                  <a:schemeClr val="dk1"/>
                </a:solidFill>
                <a:latin typeface="Arial"/>
                <a:ea typeface="Arial"/>
                <a:cs typeface="Arial"/>
                <a:sym typeface="Arial"/>
              </a:rPr>
              <a:t> – branching structure of a neuron that receives messages; responsible for gathering information from other structures back into the neuron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Shape 330"/>
          <p:cNvSpPr/>
          <p:nvPr/>
        </p:nvSpPr>
        <p:spPr>
          <a:xfrm>
            <a:off x="406400" y="667435"/>
            <a:ext cx="11562080" cy="5863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Myelin Sheath </a:t>
            </a:r>
            <a:r>
              <a:rPr lang="en-US" sz="2500" b="0" i="0" u="none" strike="noStrike" cap="none">
                <a:solidFill>
                  <a:schemeClr val="dk1"/>
                </a:solidFill>
                <a:latin typeface="Arial"/>
                <a:ea typeface="Arial"/>
                <a:cs typeface="Arial"/>
                <a:sym typeface="Arial"/>
              </a:rPr>
              <a:t>- the fatty substance that surrounds and protects some axons; also provides for higher conduction velocity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Node of Ranvier </a:t>
            </a:r>
            <a:r>
              <a:rPr lang="en-US" sz="2500" b="0" i="0" u="none" strike="noStrike" cap="none">
                <a:solidFill>
                  <a:schemeClr val="dk1"/>
                </a:solidFill>
                <a:latin typeface="Arial"/>
                <a:ea typeface="Arial"/>
                <a:cs typeface="Arial"/>
                <a:sym typeface="Arial"/>
              </a:rPr>
              <a:t>– one of the many gaps in the myelin sheath; where the action potential occurs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Nucleus</a:t>
            </a:r>
            <a:r>
              <a:rPr lang="en-US" sz="2500" b="0" i="0" u="none" strike="noStrike" cap="none">
                <a:solidFill>
                  <a:schemeClr val="dk1"/>
                </a:solidFill>
                <a:latin typeface="Arial"/>
                <a:ea typeface="Arial"/>
                <a:cs typeface="Arial"/>
                <a:sym typeface="Arial"/>
              </a:rPr>
              <a:t> – the organelle in the cell body of the neuron that contains the genetic material of the cell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Schwann Cell </a:t>
            </a:r>
            <a:r>
              <a:rPr lang="en-US" sz="2500" b="0" i="0" u="none" strike="noStrike" cap="none">
                <a:solidFill>
                  <a:schemeClr val="dk1"/>
                </a:solidFill>
                <a:latin typeface="Arial"/>
                <a:ea typeface="Arial"/>
                <a:cs typeface="Arial"/>
                <a:sym typeface="Arial"/>
              </a:rPr>
              <a:t>– variety of neuroglia that mainly provides myelin insulation to axons in the PNS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Gap Junction </a:t>
            </a:r>
            <a:r>
              <a:rPr lang="en-US" sz="2500" b="0" i="0" u="none" strike="noStrike" cap="none">
                <a:solidFill>
                  <a:schemeClr val="dk1"/>
                </a:solidFill>
                <a:latin typeface="Arial"/>
                <a:ea typeface="Arial"/>
                <a:cs typeface="Arial"/>
                <a:sym typeface="Arial"/>
              </a:rPr>
              <a:t>– where the synapse jumps from Schwann cell to Schwann cell over the gap junction by conduction of the myelin sheath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Shape 335"/>
          <p:cNvSpPr/>
          <p:nvPr/>
        </p:nvSpPr>
        <p:spPr>
          <a:xfrm>
            <a:off x="731520" y="1735296"/>
            <a:ext cx="11236960" cy="240065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Acetylcholine (ACH) </a:t>
            </a:r>
            <a:r>
              <a:rPr lang="en-US" sz="2500" b="0" i="0" u="none" strike="noStrike" cap="none">
                <a:solidFill>
                  <a:schemeClr val="dk1"/>
                </a:solidFill>
                <a:latin typeface="Arial"/>
                <a:ea typeface="Arial"/>
                <a:cs typeface="Arial"/>
                <a:sym typeface="Arial"/>
              </a:rPr>
              <a:t>– neurotransmitter extensively found in the brain and autonomic nervous system; stimulates the muscle fibers to go through a series of steps that produce muscle contractions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Ganglion</a:t>
            </a:r>
            <a:r>
              <a:rPr lang="en-US" sz="2500" b="0" i="0" u="none" strike="noStrike" cap="none">
                <a:solidFill>
                  <a:schemeClr val="dk1"/>
                </a:solidFill>
                <a:latin typeface="Arial"/>
                <a:ea typeface="Arial"/>
                <a:cs typeface="Arial"/>
                <a:sym typeface="Arial"/>
              </a:rPr>
              <a:t> – cluster of cell bodies, such as the dorsal root ganglion of peripheral sensory nerves and sympathetic chain ganglion</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Shape 110"/>
          <p:cNvSpPr/>
          <p:nvPr/>
        </p:nvSpPr>
        <p:spPr>
          <a:xfrm>
            <a:off x="338202" y="537001"/>
            <a:ext cx="11661731" cy="5563061"/>
          </a:xfrm>
          <a:prstGeom prst="rect">
            <a:avLst/>
          </a:prstGeom>
          <a:noFill/>
          <a:ln>
            <a:noFill/>
          </a:ln>
        </p:spPr>
        <p:txBody>
          <a:bodyPr spcFirstLastPara="1" wrap="square" lIns="91425" tIns="45700" rIns="91425" bIns="45700" anchor="t" anchorCtr="0">
            <a:noAutofit/>
          </a:bodyPr>
          <a:lstStyle/>
          <a:p>
            <a:pPr marL="76200" marR="27940" lvl="0" indent="0" algn="l" rtl="0">
              <a:lnSpc>
                <a:spcPct val="99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human body will always adapt to its function: meaning that our bodies will adapt to whatever the most repetitive circumstance it is subjected to. </a:t>
            </a:r>
            <a:r>
              <a:rPr lang="en-US" sz="2500" b="0" i="0" u="sng" strike="noStrike" cap="none">
                <a:solidFill>
                  <a:schemeClr val="dk1"/>
                </a:solidFill>
                <a:latin typeface="Arial"/>
                <a:ea typeface="Arial"/>
                <a:cs typeface="Arial"/>
                <a:sym typeface="Arial"/>
              </a:rPr>
              <a:t>Repetitive</a:t>
            </a:r>
            <a:r>
              <a:rPr lang="en-US" sz="2500" b="0" i="0" u="none" strike="noStrike" cap="none">
                <a:solidFill>
                  <a:schemeClr val="dk1"/>
                </a:solidFill>
                <a:latin typeface="Arial"/>
                <a:ea typeface="Arial"/>
                <a:cs typeface="Arial"/>
                <a:sym typeface="Arial"/>
              </a:rPr>
              <a:t> activities will always be present in our daily lives, and these activities can eventually lead to pain since some muscles are worked more than others, thus creating </a:t>
            </a:r>
            <a:r>
              <a:rPr lang="en-US" sz="2500" b="0" i="0" u="sng" strike="noStrike" cap="none">
                <a:solidFill>
                  <a:schemeClr val="dk1"/>
                </a:solidFill>
                <a:latin typeface="Arial"/>
                <a:ea typeface="Arial"/>
                <a:cs typeface="Arial"/>
                <a:sym typeface="Arial"/>
              </a:rPr>
              <a:t>imbalances</a:t>
            </a:r>
            <a:r>
              <a:rPr lang="en-US" sz="2500" b="0" i="0" u="none" strike="noStrike" cap="none">
                <a:solidFill>
                  <a:schemeClr val="dk1"/>
                </a:solidFill>
                <a:latin typeface="Arial"/>
                <a:ea typeface="Arial"/>
                <a:cs typeface="Arial"/>
                <a:sym typeface="Arial"/>
              </a:rPr>
              <a:t>. Being that the body is a natural system of </a:t>
            </a:r>
            <a:r>
              <a:rPr lang="en-US" sz="2500" b="0" i="0" u="sng" strike="noStrike" cap="none">
                <a:solidFill>
                  <a:schemeClr val="dk1"/>
                </a:solidFill>
                <a:latin typeface="Arial"/>
                <a:ea typeface="Arial"/>
                <a:cs typeface="Arial"/>
                <a:sym typeface="Arial"/>
              </a:rPr>
              <a:t>levers</a:t>
            </a:r>
            <a:r>
              <a:rPr lang="en-US" sz="2500" b="0" i="0" u="none" strike="noStrike" cap="none">
                <a:solidFill>
                  <a:schemeClr val="dk1"/>
                </a:solidFill>
                <a:latin typeface="Arial"/>
                <a:ea typeface="Arial"/>
                <a:cs typeface="Arial"/>
                <a:sym typeface="Arial"/>
              </a:rPr>
              <a:t>, designed to function with balanced musculature, misalignment can put joints at a </a:t>
            </a:r>
            <a:r>
              <a:rPr lang="en-US" sz="2500" b="0" i="0" u="sng" strike="noStrike" cap="none">
                <a:solidFill>
                  <a:schemeClr val="dk1"/>
                </a:solidFill>
                <a:latin typeface="Arial"/>
                <a:ea typeface="Arial"/>
                <a:cs typeface="Arial"/>
                <a:sym typeface="Arial"/>
              </a:rPr>
              <a:t>biomechanical</a:t>
            </a:r>
            <a:r>
              <a:rPr lang="en-US" sz="2500" b="0" i="0" u="none" strike="noStrike" cap="none">
                <a:solidFill>
                  <a:schemeClr val="dk1"/>
                </a:solidFill>
                <a:latin typeface="Arial"/>
                <a:ea typeface="Arial"/>
                <a:cs typeface="Arial"/>
                <a:sym typeface="Arial"/>
              </a:rPr>
              <a:t> disadvantage.</a:t>
            </a:r>
            <a:endParaRPr sz="1400" b="0" i="0" u="none" strike="noStrike" cap="none">
              <a:solidFill>
                <a:srgbClr val="000000"/>
              </a:solidFill>
              <a:latin typeface="Arial"/>
              <a:ea typeface="Arial"/>
              <a:cs typeface="Arial"/>
              <a:sym typeface="Arial"/>
            </a:endParaRPr>
          </a:p>
          <a:p>
            <a:pPr marL="76200" marR="27940" lvl="0" indent="0" algn="l" rtl="0">
              <a:lnSpc>
                <a:spcPct val="99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76200" marR="27940" lvl="0" indent="0" algn="l" rtl="0">
              <a:lnSpc>
                <a:spcPct val="99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When the body becomes “worn out” due to structural imbalances, impingement of joint spaces, joint irregularities, arthritis, bulging disks, and sometimes tiny fractures in the spine occurs to the tissues of the body.</a:t>
            </a:r>
            <a:endParaRPr sz="1400" b="0" i="0" u="none" strike="noStrike" cap="none">
              <a:solidFill>
                <a:srgbClr val="000000"/>
              </a:solidFill>
              <a:latin typeface="Arial"/>
              <a:ea typeface="Arial"/>
              <a:cs typeface="Arial"/>
              <a:sym typeface="Arial"/>
            </a:endParaRPr>
          </a:p>
          <a:p>
            <a:pPr marL="76200" marR="27940" lvl="0" indent="0" algn="l" rtl="0">
              <a:lnSpc>
                <a:spcPct val="99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Pain, poor sleep, scar tissue build up, and muscle atrophy all result from postural distortions.</a:t>
            </a:r>
            <a:r>
              <a:rPr lang="en-US" sz="2500" b="0" i="0" u="sng" strike="noStrike" cap="none">
                <a:solidFill>
                  <a:schemeClr val="dk1"/>
                </a:solidFill>
                <a:latin typeface="Arial"/>
                <a:ea typeface="Arial"/>
                <a:cs typeface="Arial"/>
                <a:sym typeface="Arial"/>
              </a:rPr>
              <a:t> </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pic>
        <p:nvPicPr>
          <p:cNvPr id="340" name="Shape 340"/>
          <p:cNvPicPr preferRelativeResize="0"/>
          <p:nvPr/>
        </p:nvPicPr>
        <p:blipFill rotWithShape="1">
          <a:blip r:embed="rId3">
            <a:alphaModFix/>
          </a:blip>
          <a:srcRect/>
          <a:stretch/>
        </p:blipFill>
        <p:spPr>
          <a:xfrm>
            <a:off x="2092961" y="512762"/>
            <a:ext cx="7782560" cy="5584777"/>
          </a:xfrm>
          <a:prstGeom prst="rect">
            <a:avLst/>
          </a:prstGeom>
          <a:noFill/>
          <a:ln>
            <a:noFill/>
          </a:ln>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Shape 345"/>
          <p:cNvSpPr/>
          <p:nvPr/>
        </p:nvSpPr>
        <p:spPr>
          <a:xfrm>
            <a:off x="345440" y="1674650"/>
            <a:ext cx="11501120" cy="3531736"/>
          </a:xfrm>
          <a:prstGeom prst="rect">
            <a:avLst/>
          </a:prstGeom>
          <a:noFill/>
          <a:ln>
            <a:noFill/>
          </a:ln>
        </p:spPr>
        <p:txBody>
          <a:bodyPr spcFirstLastPara="1" wrap="square" lIns="91425" tIns="45700" rIns="91425" bIns="45700" anchor="t" anchorCtr="0">
            <a:noAutofit/>
          </a:bodyPr>
          <a:lstStyle/>
          <a:p>
            <a:pPr marL="76200" marR="28575" lvl="0" indent="0" algn="l" rtl="0">
              <a:lnSpc>
                <a:spcPct val="149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action potential is initiated in the brain and sent down the axon of one neuron to be received at the dendrites of the next neuron. The impulse continues down the efferent pathway until it reaches its target muscle. Here, the neuron releases acetylcholine into the neuromuscular synapse. AcH diffuses across the synapse and binds to AcH receptors on the muscle which initiates a muscular contraction.</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Shape 350"/>
          <p:cNvSpPr/>
          <p:nvPr/>
        </p:nvSpPr>
        <p:spPr>
          <a:xfrm>
            <a:off x="365760" y="1670596"/>
            <a:ext cx="11582400" cy="278537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It’s important to understand the planes and degrees that the body moves because it allows us as trainers to recognize a clients ability to move in the way it was intended.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laws of physics dictate movement patterns in everyday life, whether or not one is training.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pic>
        <p:nvPicPr>
          <p:cNvPr id="355" name="Shape 355"/>
          <p:cNvPicPr preferRelativeResize="0"/>
          <p:nvPr/>
        </p:nvPicPr>
        <p:blipFill rotWithShape="1">
          <a:blip r:embed="rId3">
            <a:alphaModFix/>
          </a:blip>
          <a:srcRect/>
          <a:stretch/>
        </p:blipFill>
        <p:spPr>
          <a:xfrm>
            <a:off x="3820160" y="207963"/>
            <a:ext cx="5059680" cy="6358788"/>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359"/>
        <p:cNvGrpSpPr/>
        <p:nvPr/>
      </p:nvGrpSpPr>
      <p:grpSpPr>
        <a:xfrm>
          <a:off x="0" y="0"/>
          <a:ext cx="0" cy="0"/>
          <a:chOff x="0" y="0"/>
          <a:chExt cx="0" cy="0"/>
        </a:xfrm>
      </p:grpSpPr>
      <p:sp>
        <p:nvSpPr>
          <p:cNvPr id="360" name="Shape 360"/>
          <p:cNvSpPr/>
          <p:nvPr/>
        </p:nvSpPr>
        <p:spPr>
          <a:xfrm>
            <a:off x="670560" y="1313934"/>
            <a:ext cx="10742785" cy="355481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Parallel Sagittal Plane </a:t>
            </a:r>
            <a:r>
              <a:rPr lang="en-US" sz="2500" b="0" i="0" u="none" strike="noStrike" cap="none">
                <a:solidFill>
                  <a:schemeClr val="dk1"/>
                </a:solidFill>
                <a:latin typeface="Arial"/>
                <a:ea typeface="Arial"/>
                <a:cs typeface="Arial"/>
                <a:sym typeface="Arial"/>
              </a:rPr>
              <a:t>– parallel with midline, divides the body laterally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Sagittal Plane </a:t>
            </a:r>
            <a:r>
              <a:rPr lang="en-US" sz="2500" b="0" i="0" u="none" strike="noStrike" cap="none">
                <a:solidFill>
                  <a:schemeClr val="dk1"/>
                </a:solidFill>
                <a:latin typeface="Arial"/>
                <a:ea typeface="Arial"/>
                <a:cs typeface="Arial"/>
                <a:sym typeface="Arial"/>
              </a:rPr>
              <a:t>– alongside the body (ie: elbow bending forward, squat)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Transverse Plane (Horizontal Plane)</a:t>
            </a:r>
            <a:r>
              <a:rPr lang="en-US" sz="2500" b="0" i="0" u="none" strike="noStrike" cap="none">
                <a:solidFill>
                  <a:schemeClr val="dk1"/>
                </a:solidFill>
                <a:latin typeface="Arial"/>
                <a:ea typeface="Arial"/>
                <a:cs typeface="Arial"/>
                <a:sym typeface="Arial"/>
              </a:rPr>
              <a:t> – divides the body superiorly and inferiorly (ie: rotation at the waist, bench press, internal/external rotation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2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Frontal (Coronal) Plane </a:t>
            </a:r>
            <a:r>
              <a:rPr lang="en-US" sz="2500" b="0" i="0" u="none" strike="noStrike" cap="none">
                <a:solidFill>
                  <a:schemeClr val="dk1"/>
                </a:solidFill>
                <a:latin typeface="Arial"/>
                <a:ea typeface="Arial"/>
                <a:cs typeface="Arial"/>
                <a:sym typeface="Arial"/>
              </a:rPr>
              <a:t>– divides the body into front &amp; back (ie: lateral raise, pulldown, military press)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Shape 365"/>
          <p:cNvSpPr/>
          <p:nvPr/>
        </p:nvSpPr>
        <p:spPr>
          <a:xfrm>
            <a:off x="973971" y="907534"/>
            <a:ext cx="10609636" cy="509370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Cranium</a:t>
            </a:r>
            <a:r>
              <a:rPr lang="en-US" sz="2500" b="0" i="0" u="none" strike="noStrike" cap="none">
                <a:solidFill>
                  <a:schemeClr val="dk1"/>
                </a:solidFill>
                <a:latin typeface="Arial"/>
                <a:ea typeface="Arial"/>
                <a:cs typeface="Arial"/>
                <a:sym typeface="Arial"/>
              </a:rPr>
              <a:t> – fixed joints, very limited movement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Neck</a:t>
            </a:r>
            <a:r>
              <a:rPr lang="en-US" sz="2500" b="0" i="0" u="none" strike="noStrike" cap="none">
                <a:solidFill>
                  <a:schemeClr val="dk1"/>
                </a:solidFill>
                <a:latin typeface="Arial"/>
                <a:ea typeface="Arial"/>
                <a:cs typeface="Arial"/>
                <a:sym typeface="Arial"/>
              </a:rPr>
              <a:t> – flexion/extension; lateral flexion; rotation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Acromioclavicular</a:t>
            </a:r>
            <a:r>
              <a:rPr lang="en-US" sz="2500" b="0" i="0" u="none" strike="noStrike" cap="none">
                <a:solidFill>
                  <a:schemeClr val="dk1"/>
                </a:solidFill>
                <a:latin typeface="Arial"/>
                <a:ea typeface="Arial"/>
                <a:cs typeface="Arial"/>
                <a:sym typeface="Arial"/>
              </a:rPr>
              <a:t> – elevation/depression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Glenohumural</a:t>
            </a:r>
            <a:r>
              <a:rPr lang="en-US" sz="2500" b="0" i="0" u="none" strike="noStrike" cap="none">
                <a:solidFill>
                  <a:schemeClr val="dk1"/>
                </a:solidFill>
                <a:latin typeface="Arial"/>
                <a:ea typeface="Arial"/>
                <a:cs typeface="Arial"/>
                <a:sym typeface="Arial"/>
              </a:rPr>
              <a:t> – extension; abduction/adduction; internal/external rotation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Scapula</a:t>
            </a:r>
            <a:r>
              <a:rPr lang="en-US" sz="2500" b="0" i="0" u="none" strike="noStrike" cap="none">
                <a:solidFill>
                  <a:schemeClr val="dk1"/>
                </a:solidFill>
                <a:latin typeface="Arial"/>
                <a:ea typeface="Arial"/>
                <a:cs typeface="Arial"/>
                <a:sym typeface="Arial"/>
              </a:rPr>
              <a:t> – protraction/retraction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Elbow</a:t>
            </a:r>
            <a:r>
              <a:rPr lang="en-US" sz="2500" b="0" i="0" u="none" strike="noStrike" cap="none">
                <a:solidFill>
                  <a:schemeClr val="dk1"/>
                </a:solidFill>
                <a:latin typeface="Arial"/>
                <a:ea typeface="Arial"/>
                <a:cs typeface="Arial"/>
                <a:sym typeface="Arial"/>
              </a:rPr>
              <a:t> – flexion/extension; pronation/supination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Wrist</a:t>
            </a:r>
            <a:r>
              <a:rPr lang="en-US" sz="2500" b="0" i="0" u="none" strike="noStrike" cap="none">
                <a:solidFill>
                  <a:schemeClr val="dk1"/>
                </a:solidFill>
                <a:latin typeface="Arial"/>
                <a:ea typeface="Arial"/>
                <a:cs typeface="Arial"/>
                <a:sym typeface="Arial"/>
              </a:rPr>
              <a:t> – flexion/extension; radial/ulnar deviation</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Shape 370"/>
          <p:cNvSpPr/>
          <p:nvPr/>
        </p:nvSpPr>
        <p:spPr>
          <a:xfrm>
            <a:off x="1160492" y="1456174"/>
            <a:ext cx="10070386" cy="355481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Fingers</a:t>
            </a:r>
            <a:r>
              <a:rPr lang="en-US" sz="2500" b="0" i="0" u="none" strike="noStrike" cap="none">
                <a:solidFill>
                  <a:schemeClr val="dk1"/>
                </a:solidFill>
                <a:latin typeface="Arial"/>
                <a:ea typeface="Arial"/>
                <a:cs typeface="Arial"/>
                <a:sym typeface="Arial"/>
              </a:rPr>
              <a:t> – flexion/extension; abduction/adduction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Hip</a:t>
            </a:r>
            <a:r>
              <a:rPr lang="en-US" sz="2500" b="0" i="0" u="none" strike="noStrike" cap="none">
                <a:solidFill>
                  <a:schemeClr val="dk1"/>
                </a:solidFill>
                <a:latin typeface="Arial"/>
                <a:ea typeface="Arial"/>
                <a:cs typeface="Arial"/>
                <a:sym typeface="Arial"/>
              </a:rPr>
              <a:t> – flexion/extension; abduction/adduction; internal/external rotation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Knee</a:t>
            </a:r>
            <a:r>
              <a:rPr lang="en-US" sz="2500" b="0" i="0" u="none" strike="noStrike" cap="none">
                <a:solidFill>
                  <a:schemeClr val="dk1"/>
                </a:solidFill>
                <a:latin typeface="Arial"/>
                <a:ea typeface="Arial"/>
                <a:cs typeface="Arial"/>
                <a:sym typeface="Arial"/>
              </a:rPr>
              <a:t> – flexion/extension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Ankle</a:t>
            </a:r>
            <a:r>
              <a:rPr lang="en-US" sz="2500" b="0" i="0" u="none" strike="noStrike" cap="none">
                <a:solidFill>
                  <a:schemeClr val="dk1"/>
                </a:solidFill>
                <a:latin typeface="Arial"/>
                <a:ea typeface="Arial"/>
                <a:cs typeface="Arial"/>
                <a:sym typeface="Arial"/>
              </a:rPr>
              <a:t> – plantarflexion/dorsiflexion; inversion/eversion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Toes</a:t>
            </a:r>
            <a:r>
              <a:rPr lang="en-US" sz="2500" b="0" i="0" u="none" strike="noStrike" cap="none">
                <a:solidFill>
                  <a:schemeClr val="dk1"/>
                </a:solidFill>
                <a:latin typeface="Arial"/>
                <a:ea typeface="Arial"/>
                <a:cs typeface="Arial"/>
                <a:sym typeface="Arial"/>
              </a:rPr>
              <a:t> – flexion/extension</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Shape 375"/>
          <p:cNvSpPr/>
          <p:nvPr/>
        </p:nvSpPr>
        <p:spPr>
          <a:xfrm>
            <a:off x="670560" y="943680"/>
            <a:ext cx="10871200" cy="4708981"/>
          </a:xfrm>
          <a:prstGeom prst="rect">
            <a:avLst/>
          </a:prstGeom>
          <a:noFill/>
          <a:ln>
            <a:noFill/>
          </a:ln>
        </p:spPr>
        <p:txBody>
          <a:bodyPr spcFirstLastPara="1" wrap="square" lIns="91425" tIns="45700" rIns="91425" bIns="45700" anchor="t" anchorCtr="0">
            <a:noAutofit/>
          </a:bodyPr>
          <a:lstStyle/>
          <a:p>
            <a:pPr marL="76200" marR="3175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Movement occurs within the human locomotor system through strength, force, and power created by the </a:t>
            </a:r>
            <a:r>
              <a:rPr lang="en-US" sz="2500" b="1" i="0" u="none" strike="noStrike" cap="none">
                <a:solidFill>
                  <a:schemeClr val="dk1"/>
                </a:solidFill>
                <a:latin typeface="Arial"/>
                <a:ea typeface="Arial"/>
                <a:cs typeface="Arial"/>
                <a:sym typeface="Arial"/>
              </a:rPr>
              <a:t>musculoskeletal</a:t>
            </a:r>
            <a:r>
              <a:rPr lang="en-US" sz="2500" b="0" i="0" u="none" strike="noStrike" cap="none">
                <a:solidFill>
                  <a:schemeClr val="dk1"/>
                </a:solidFill>
                <a:latin typeface="Arial"/>
                <a:ea typeface="Arial"/>
                <a:cs typeface="Arial"/>
                <a:sym typeface="Arial"/>
              </a:rPr>
              <a:t> system. The contractile tissue, non-contractile tissue, joints, and skeleton are used to create </a:t>
            </a:r>
            <a:r>
              <a:rPr lang="en-US" sz="2500" b="1" i="0" u="none" strike="noStrike" cap="none">
                <a:solidFill>
                  <a:schemeClr val="dk1"/>
                </a:solidFill>
                <a:latin typeface="Arial"/>
                <a:ea typeface="Arial"/>
                <a:cs typeface="Arial"/>
                <a:sym typeface="Arial"/>
              </a:rPr>
              <a:t>levers</a:t>
            </a:r>
            <a:r>
              <a:rPr lang="en-US" sz="2500" b="0" i="0" u="none" strike="noStrike" cap="none">
                <a:solidFill>
                  <a:schemeClr val="dk1"/>
                </a:solidFill>
                <a:latin typeface="Arial"/>
                <a:ea typeface="Arial"/>
                <a:cs typeface="Arial"/>
                <a:sym typeface="Arial"/>
              </a:rPr>
              <a:t> to maximize and produce strength, force, and power that are more efficient for motion or work. The skeletal system provides the framework and support needed to perform the various movements occurring during exercise or sport. Contractile tissue moves the bones and creates the necessary </a:t>
            </a:r>
            <a:r>
              <a:rPr lang="en-US" sz="2500" b="1" i="0" u="none" strike="noStrike" cap="none">
                <a:solidFill>
                  <a:schemeClr val="dk1"/>
                </a:solidFill>
                <a:latin typeface="Arial"/>
                <a:ea typeface="Arial"/>
                <a:cs typeface="Arial"/>
                <a:sym typeface="Arial"/>
              </a:rPr>
              <a:t>force</a:t>
            </a:r>
            <a:r>
              <a:rPr lang="en-US" sz="2500" b="0" i="0" u="none" strike="noStrike" cap="none">
                <a:solidFill>
                  <a:schemeClr val="dk1"/>
                </a:solidFill>
                <a:latin typeface="Arial"/>
                <a:ea typeface="Arial"/>
                <a:cs typeface="Arial"/>
                <a:sym typeface="Arial"/>
              </a:rPr>
              <a:t> and </a:t>
            </a:r>
            <a:r>
              <a:rPr lang="en-US" sz="2500" b="1" i="0" u="none" strike="noStrike" cap="none">
                <a:solidFill>
                  <a:schemeClr val="dk1"/>
                </a:solidFill>
                <a:latin typeface="Arial"/>
                <a:ea typeface="Arial"/>
                <a:cs typeface="Arial"/>
                <a:sym typeface="Arial"/>
              </a:rPr>
              <a:t>power</a:t>
            </a:r>
            <a:r>
              <a:rPr lang="en-US" sz="2500" b="0" i="0" u="none" strike="noStrike" cap="none">
                <a:solidFill>
                  <a:schemeClr val="dk1"/>
                </a:solidFill>
                <a:latin typeface="Arial"/>
                <a:ea typeface="Arial"/>
                <a:cs typeface="Arial"/>
                <a:sym typeface="Arial"/>
              </a:rPr>
              <a:t> of the athlete. All of the levers in the</a:t>
            </a:r>
            <a:endParaRPr sz="2500" b="0" i="0" u="none" strike="noStrike" cap="none">
              <a:solidFill>
                <a:schemeClr val="dk1"/>
              </a:solidFill>
              <a:latin typeface="Arial"/>
              <a:ea typeface="Arial"/>
              <a:cs typeface="Arial"/>
              <a:sym typeface="Arial"/>
            </a:endParaRPr>
          </a:p>
          <a:p>
            <a:pPr marL="76200" marR="182880" lvl="0" indent="0" algn="l" rtl="0">
              <a:lnSpc>
                <a:spcPct val="100000"/>
              </a:lnSpc>
              <a:spcBef>
                <a:spcPts val="1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body are designed to assist in movements. Some of these levers are more apt to produce force than others, which is why, as a trainer, it is necessary to understand the physical demands placed on the body so that it can be used properly when implementing training programs.</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379"/>
        <p:cNvGrpSpPr/>
        <p:nvPr/>
      </p:nvGrpSpPr>
      <p:grpSpPr>
        <a:xfrm>
          <a:off x="0" y="0"/>
          <a:ext cx="0" cy="0"/>
          <a:chOff x="0" y="0"/>
          <a:chExt cx="0" cy="0"/>
        </a:xfrm>
      </p:grpSpPr>
      <p:sp>
        <p:nvSpPr>
          <p:cNvPr id="380" name="Shape 380"/>
          <p:cNvSpPr/>
          <p:nvPr/>
        </p:nvSpPr>
        <p:spPr>
          <a:xfrm>
            <a:off x="683323" y="460494"/>
            <a:ext cx="11122597" cy="5863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Newton’s First Law of Motion is the law of </a:t>
            </a:r>
            <a:r>
              <a:rPr lang="en-US" sz="2500" b="1" i="0" u="none" strike="noStrike" cap="none">
                <a:solidFill>
                  <a:schemeClr val="dk1"/>
                </a:solidFill>
                <a:latin typeface="Arial"/>
                <a:ea typeface="Arial"/>
                <a:cs typeface="Arial"/>
                <a:sym typeface="Arial"/>
              </a:rPr>
              <a:t>Inertia</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Two types of inertia are </a:t>
            </a:r>
            <a:r>
              <a:rPr lang="en-US" sz="2500" b="1" i="0" u="none" strike="noStrike" cap="none">
                <a:solidFill>
                  <a:schemeClr val="dk1"/>
                </a:solidFill>
                <a:latin typeface="Arial"/>
                <a:ea typeface="Arial"/>
                <a:cs typeface="Arial"/>
                <a:sym typeface="Arial"/>
              </a:rPr>
              <a:t>static</a:t>
            </a:r>
            <a:r>
              <a:rPr lang="en-US" sz="2500" b="0" i="0" u="none" strike="noStrike" cap="none">
                <a:solidFill>
                  <a:schemeClr val="dk1"/>
                </a:solidFill>
                <a:latin typeface="Arial"/>
                <a:ea typeface="Arial"/>
                <a:cs typeface="Arial"/>
                <a:sym typeface="Arial"/>
              </a:rPr>
              <a:t> &amp; </a:t>
            </a:r>
            <a:r>
              <a:rPr lang="en-US" sz="2500" b="1" i="0" u="none" strike="noStrike" cap="none">
                <a:solidFill>
                  <a:schemeClr val="dk1"/>
                </a:solidFill>
                <a:latin typeface="Arial"/>
                <a:ea typeface="Arial"/>
                <a:cs typeface="Arial"/>
                <a:sym typeface="Arial"/>
              </a:rPr>
              <a:t>dynamic</a:t>
            </a:r>
            <a:r>
              <a:rPr lang="en-US" sz="25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Static</a:t>
            </a:r>
            <a:r>
              <a:rPr lang="en-US" sz="2500" b="0" i="0" u="none" strike="noStrike" cap="none">
                <a:solidFill>
                  <a:schemeClr val="dk1"/>
                </a:solidFill>
                <a:latin typeface="Arial"/>
                <a:ea typeface="Arial"/>
                <a:cs typeface="Arial"/>
                <a:sym typeface="Arial"/>
              </a:rPr>
              <a:t> – the mass you are working against doesn’t want to move; ie: lifting a weight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Dynamic</a:t>
            </a:r>
            <a:r>
              <a:rPr lang="en-US" sz="2500" b="0" i="0" u="none" strike="noStrike" cap="none">
                <a:solidFill>
                  <a:schemeClr val="dk1"/>
                </a:solidFill>
                <a:latin typeface="Arial"/>
                <a:ea typeface="Arial"/>
                <a:cs typeface="Arial"/>
                <a:sym typeface="Arial"/>
              </a:rPr>
              <a:t> – an object wants to stay in motion unless acted upon by another force. This can be motive or resistive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Motive Force </a:t>
            </a:r>
            <a:r>
              <a:rPr lang="en-US" sz="2500" b="0" i="0" u="none" strike="noStrike" cap="none">
                <a:solidFill>
                  <a:schemeClr val="dk1"/>
                </a:solidFill>
                <a:latin typeface="Arial"/>
                <a:ea typeface="Arial"/>
                <a:cs typeface="Arial"/>
                <a:sym typeface="Arial"/>
              </a:rPr>
              <a:t>– assists when moving an object (momentum)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Resistive Force </a:t>
            </a:r>
            <a:r>
              <a:rPr lang="en-US" sz="2500" b="0" i="0" u="none" strike="noStrike" cap="none">
                <a:solidFill>
                  <a:schemeClr val="dk1"/>
                </a:solidFill>
                <a:latin typeface="Arial"/>
                <a:ea typeface="Arial"/>
                <a:cs typeface="Arial"/>
                <a:sym typeface="Arial"/>
              </a:rPr>
              <a:t>– forces working against motion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Constraint</a:t>
            </a:r>
            <a:r>
              <a:rPr lang="en-US" sz="2500" b="0" i="0" u="none" strike="noStrike" cap="none">
                <a:solidFill>
                  <a:schemeClr val="dk1"/>
                </a:solidFill>
                <a:latin typeface="Arial"/>
                <a:ea typeface="Arial"/>
                <a:cs typeface="Arial"/>
                <a:sym typeface="Arial"/>
              </a:rPr>
              <a:t> – a limiting factor</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Shape 385"/>
          <p:cNvSpPr txBox="1"/>
          <p:nvPr/>
        </p:nvSpPr>
        <p:spPr>
          <a:xfrm>
            <a:off x="458544" y="468037"/>
            <a:ext cx="11264064" cy="547842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Two types of constraints</a:t>
            </a:r>
            <a:r>
              <a:rPr lang="en-US" sz="25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Environmental</a:t>
            </a:r>
            <a:r>
              <a:rPr lang="en-US" sz="2500" b="0" i="0" u="none" strike="noStrike" cap="none">
                <a:solidFill>
                  <a:schemeClr val="dk1"/>
                </a:solidFill>
                <a:latin typeface="Arial"/>
                <a:ea typeface="Arial"/>
                <a:cs typeface="Arial"/>
                <a:sym typeface="Arial"/>
              </a:rPr>
              <a:t> – spatial, temporal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Biomechanical</a:t>
            </a:r>
            <a:r>
              <a:rPr lang="en-US" sz="2500" b="0" i="0" u="none" strike="noStrike" cap="none">
                <a:solidFill>
                  <a:schemeClr val="dk1"/>
                </a:solidFill>
                <a:latin typeface="Arial"/>
                <a:ea typeface="Arial"/>
                <a:cs typeface="Arial"/>
                <a:sym typeface="Arial"/>
              </a:rPr>
              <a:t> – leverage, friction, gravity,  morphology,  time lags (impulse transmission), zooms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Newton’s Second Law of Motion </a:t>
            </a:r>
            <a:r>
              <a:rPr lang="en-US" sz="2500" b="0" i="0" u="none" strike="noStrike" cap="none">
                <a:solidFill>
                  <a:schemeClr val="dk1"/>
                </a:solidFill>
                <a:latin typeface="Arial"/>
                <a:ea typeface="Arial"/>
                <a:cs typeface="Arial"/>
                <a:sym typeface="Arial"/>
              </a:rPr>
              <a:t>states that the direction of the force vector is in the same direction of the mass’ acceleration vector.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F=ma</a:t>
            </a:r>
            <a:r>
              <a:rPr lang="en-US" sz="2500" b="0" i="0" u="none" strike="noStrike" cap="none">
                <a:solidFill>
                  <a:schemeClr val="dk1"/>
                </a:solidFill>
                <a:latin typeface="Arial"/>
                <a:ea typeface="Arial"/>
                <a:cs typeface="Arial"/>
                <a:sym typeface="Arial"/>
              </a:rPr>
              <a:t> is the relationship between an object’s mass, its acceleration, and the applied force. This formula relates to weight training in that the objects moved are relative to the mass and acceleration. Specifically when training athletes, it is important to know how this formula presents itself physically, namely in the function of exercises that require force development. The amount of force an athlete can produce is determined by speed of the movement.</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Shape 115"/>
          <p:cNvSpPr/>
          <p:nvPr/>
        </p:nvSpPr>
        <p:spPr>
          <a:xfrm>
            <a:off x="225467" y="130723"/>
            <a:ext cx="11436263" cy="6824882"/>
          </a:xfrm>
          <a:prstGeom prst="rect">
            <a:avLst/>
          </a:prstGeom>
          <a:noFill/>
          <a:ln>
            <a:noFill/>
          </a:ln>
        </p:spPr>
        <p:txBody>
          <a:bodyPr spcFirstLastPara="1" wrap="square" lIns="91425" tIns="45700" rIns="91425" bIns="45700" anchor="t" anchorCtr="0">
            <a:noAutofit/>
          </a:bodyPr>
          <a:lstStyle/>
          <a:p>
            <a:pPr marL="76200" marR="36195" lvl="0" indent="0" algn="ctr" rtl="0">
              <a:lnSpc>
                <a:spcPct val="99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FAQ:</a:t>
            </a:r>
            <a:endParaRPr sz="2500" b="1" i="0" u="none" strike="noStrike" cap="none">
              <a:solidFill>
                <a:schemeClr val="dk1"/>
              </a:solidFill>
              <a:latin typeface="Arial"/>
              <a:ea typeface="Arial"/>
              <a:cs typeface="Arial"/>
              <a:sym typeface="Arial"/>
            </a:endParaRPr>
          </a:p>
          <a:p>
            <a:pPr marL="76200" marR="36195" lvl="0" indent="0" algn="just" rtl="0">
              <a:lnSpc>
                <a:spcPct val="99000"/>
              </a:lnSpc>
              <a:spcBef>
                <a:spcPts val="0"/>
              </a:spcBef>
              <a:spcAft>
                <a:spcPts val="0"/>
              </a:spcAft>
              <a:buClr>
                <a:srgbClr val="000000"/>
              </a:buClr>
              <a:buSzPts val="1800"/>
              <a:buFont typeface="Arial"/>
              <a:buNone/>
            </a:pPr>
            <a:endParaRPr sz="1800" b="0" i="0" u="none" strike="noStrike" cap="none">
              <a:solidFill>
                <a:srgbClr val="FF0000"/>
              </a:solidFill>
              <a:latin typeface="Arial"/>
              <a:ea typeface="Arial"/>
              <a:cs typeface="Arial"/>
              <a:sym typeface="Arial"/>
            </a:endParaRPr>
          </a:p>
          <a:p>
            <a:pPr marL="76200" marR="36195" lvl="0" indent="0" algn="just" rtl="0">
              <a:lnSpc>
                <a:spcPct val="99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Should I do fast or slow repititions? </a:t>
            </a:r>
            <a:r>
              <a:rPr lang="en-US" sz="1800" b="0" i="0" u="none" strike="noStrike" cap="none">
                <a:solidFill>
                  <a:schemeClr val="dk1"/>
                </a:solidFill>
                <a:latin typeface="Arial"/>
                <a:ea typeface="Arial"/>
                <a:cs typeface="Arial"/>
                <a:sym typeface="Arial"/>
              </a:rPr>
              <a:t>The speed of the repetitions should be based on the speed of the required activity. The body needs to be trained at the same, or a higher velocity during exercise to benefit a particular activity. A sprinter doesn’t jog to increase their speed. Slow training is good for form training, rehabilitation and hypertrophy.</a:t>
            </a:r>
            <a:endParaRPr sz="1400" b="0" i="0" u="none" strike="noStrike" cap="none">
              <a:solidFill>
                <a:srgbClr val="000000"/>
              </a:solidFill>
              <a:latin typeface="Arial"/>
              <a:ea typeface="Arial"/>
              <a:cs typeface="Arial"/>
              <a:sym typeface="Arial"/>
            </a:endParaRPr>
          </a:p>
          <a:p>
            <a:pPr marL="76200" marR="36195" lvl="0" indent="0" algn="just" rtl="0">
              <a:lnSpc>
                <a:spcPct val="99000"/>
              </a:lnSpc>
              <a:spcBef>
                <a:spcPts val="0"/>
              </a:spcBef>
              <a:spcAft>
                <a:spcPts val="0"/>
              </a:spcAft>
              <a:buClr>
                <a:srgbClr val="000000"/>
              </a:buClr>
              <a:buSzPts val="1800"/>
              <a:buFont typeface="Arial"/>
              <a:buNone/>
            </a:pPr>
            <a:endParaRPr sz="1800" b="0" i="0" u="none" strike="noStrike" cap="none">
              <a:solidFill>
                <a:srgbClr val="FF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My friend works out at the local gym and mostly uses machines. He has been doing the same routine forever and has had good results. Is this program good for me? </a:t>
            </a:r>
            <a:r>
              <a:rPr lang="en-US" sz="1800" b="0" i="0" u="none" strike="noStrike" cap="none">
                <a:solidFill>
                  <a:schemeClr val="dk1"/>
                </a:solidFill>
                <a:latin typeface="Arial"/>
                <a:ea typeface="Arial"/>
                <a:cs typeface="Arial"/>
                <a:sym typeface="Arial"/>
              </a:rPr>
              <a:t>NO! If you stick to it, any exercise program will produce results whether it is done right or wrong. Unfortunately when exercise is done incorrectly, the harmful effects may not be noticed until the damage is done. By exercising functionally, you will systematically attain your goals and insure that your time in the gym is spent safely and efficiently. Just because someone looks good does not mean they are an expert.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Can functional training benefit anyone? </a:t>
            </a:r>
            <a:r>
              <a:rPr lang="en-US" sz="1800" b="0" i="0" u="none" strike="noStrike" cap="none">
                <a:solidFill>
                  <a:schemeClr val="dk1"/>
                </a:solidFill>
                <a:latin typeface="Arial"/>
                <a:ea typeface="Arial"/>
                <a:cs typeface="Arial"/>
                <a:sym typeface="Arial"/>
              </a:rPr>
              <a:t>Yes. Functional workouts are beneficial for any athletic level or age group. When you train in this fashion, you will see drastic improvement in overall health and performance not just appearance.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Shouldn’t I do cardio and lose weight before I start a functional program? </a:t>
            </a:r>
            <a:r>
              <a:rPr lang="en-US" sz="1800" b="0" i="0" u="none" strike="noStrike" cap="none">
                <a:solidFill>
                  <a:schemeClr val="dk1"/>
                </a:solidFill>
                <a:latin typeface="Arial"/>
                <a:ea typeface="Arial"/>
                <a:cs typeface="Arial"/>
                <a:sym typeface="Arial"/>
              </a:rPr>
              <a:t>NO! You should have a functional training program that concentrates on raising and lowering your heart rate. The program should first use body weight exercises, then advance to free weights. This promotes lean muscle mass, skeletal integrity, and healthy cardiac function. Muscle mass accelerates fat loss.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76200" marR="36195" lvl="0" indent="0" algn="just" rtl="0">
              <a:lnSpc>
                <a:spcPct val="99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389"/>
        <p:cNvGrpSpPr/>
        <p:nvPr/>
      </p:nvGrpSpPr>
      <p:grpSpPr>
        <a:xfrm>
          <a:off x="0" y="0"/>
          <a:ext cx="0" cy="0"/>
          <a:chOff x="0" y="0"/>
          <a:chExt cx="0" cy="0"/>
        </a:xfrm>
      </p:grpSpPr>
      <p:sp>
        <p:nvSpPr>
          <p:cNvPr id="390" name="Shape 390"/>
          <p:cNvSpPr/>
          <p:nvPr/>
        </p:nvSpPr>
        <p:spPr>
          <a:xfrm>
            <a:off x="895350" y="1325586"/>
            <a:ext cx="10858500" cy="3151760"/>
          </a:xfrm>
          <a:prstGeom prst="rect">
            <a:avLst/>
          </a:prstGeom>
          <a:noFill/>
          <a:ln>
            <a:noFill/>
          </a:ln>
        </p:spPr>
        <p:txBody>
          <a:bodyPr spcFirstLastPara="1" wrap="square" lIns="91425" tIns="45700" rIns="91425" bIns="45700" anchor="t" anchorCtr="0">
            <a:noAutofit/>
          </a:bodyPr>
          <a:lstStyle/>
          <a:p>
            <a:pPr marL="63500" marR="0" lvl="0" indent="0" algn="l"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Newton’s Third Law of Motion </a:t>
            </a:r>
            <a:r>
              <a:rPr lang="en-US" sz="2500" b="0" i="0" u="none" strike="noStrike" cap="none">
                <a:solidFill>
                  <a:schemeClr val="dk1"/>
                </a:solidFill>
                <a:latin typeface="Arial"/>
                <a:ea typeface="Arial"/>
                <a:cs typeface="Arial"/>
                <a:sym typeface="Arial"/>
              </a:rPr>
              <a:t>states that for every action there is an equal and opposite reaction. For each bit of force produced to move a weight, there is an equal and opposing resistive force that the weight applies to the individual. The same is true during eccentric, isometric, and isotonic contractions. The law holds particularly true to explosive movements such as plyometrics and Olympic lifting, as the amount of force exerted must overcome an equal force to create the explosive movement.</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Shape 395"/>
          <p:cNvSpPr/>
          <p:nvPr/>
        </p:nvSpPr>
        <p:spPr>
          <a:xfrm>
            <a:off x="666750" y="1790090"/>
            <a:ext cx="11239500" cy="3189335"/>
          </a:xfrm>
          <a:prstGeom prst="rect">
            <a:avLst/>
          </a:prstGeom>
          <a:noFill/>
          <a:ln>
            <a:noFill/>
          </a:ln>
        </p:spPr>
        <p:txBody>
          <a:bodyPr spcFirstLastPara="1" wrap="square" lIns="91425" tIns="45700" rIns="91425" bIns="45700" anchor="t" anchorCtr="0">
            <a:noAutofit/>
          </a:bodyPr>
          <a:lstStyle/>
          <a:p>
            <a:pPr marL="63500" marR="29210" lvl="0" indent="45720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Center of gravity is considered the </a:t>
            </a:r>
            <a:r>
              <a:rPr lang="en-US" sz="2500" b="1" i="0" u="none" strike="noStrike" cap="none">
                <a:solidFill>
                  <a:schemeClr val="dk1"/>
                </a:solidFill>
                <a:latin typeface="Arial"/>
                <a:ea typeface="Arial"/>
                <a:cs typeface="Arial"/>
                <a:sym typeface="Arial"/>
              </a:rPr>
              <a:t>balance point</a:t>
            </a:r>
            <a:r>
              <a:rPr lang="en-US" sz="2500" b="0" i="0" u="none" strike="noStrike" cap="none">
                <a:solidFill>
                  <a:schemeClr val="dk1"/>
                </a:solidFill>
                <a:latin typeface="Arial"/>
                <a:ea typeface="Arial"/>
                <a:cs typeface="Arial"/>
                <a:sym typeface="Arial"/>
              </a:rPr>
              <a:t>, or the specific area on which the surrounding forces are equal to zero. The center of gravity changes through all motions seen in the human body, although, the hip generally being considered as the center point of the body with which all points further from the center affect the point of balance. The closer the center of gravity is to your </a:t>
            </a:r>
            <a:r>
              <a:rPr lang="en-US" sz="2500" b="1" i="0" u="none" strike="noStrike" cap="none">
                <a:solidFill>
                  <a:schemeClr val="dk1"/>
                </a:solidFill>
                <a:latin typeface="Arial"/>
                <a:ea typeface="Arial"/>
                <a:cs typeface="Arial"/>
                <a:sym typeface="Arial"/>
              </a:rPr>
              <a:t>base</a:t>
            </a:r>
            <a:r>
              <a:rPr lang="en-US" sz="2500" b="0" i="0" u="none" strike="noStrike" cap="none">
                <a:solidFill>
                  <a:schemeClr val="dk1"/>
                </a:solidFill>
                <a:latin typeface="Arial"/>
                <a:ea typeface="Arial"/>
                <a:cs typeface="Arial"/>
                <a:sym typeface="Arial"/>
              </a:rPr>
              <a:t> </a:t>
            </a:r>
            <a:r>
              <a:rPr lang="en-US" sz="2500" b="1" i="0" u="none" strike="noStrike" cap="none">
                <a:solidFill>
                  <a:schemeClr val="dk1"/>
                </a:solidFill>
                <a:latin typeface="Arial"/>
                <a:ea typeface="Arial"/>
                <a:cs typeface="Arial"/>
                <a:sym typeface="Arial"/>
              </a:rPr>
              <a:t>of</a:t>
            </a:r>
            <a:r>
              <a:rPr lang="en-US" sz="2500" b="0" i="0" u="none" strike="noStrike" cap="none">
                <a:solidFill>
                  <a:schemeClr val="dk1"/>
                </a:solidFill>
                <a:latin typeface="Arial"/>
                <a:ea typeface="Arial"/>
                <a:cs typeface="Arial"/>
                <a:sym typeface="Arial"/>
              </a:rPr>
              <a:t> </a:t>
            </a:r>
            <a:r>
              <a:rPr lang="en-US" sz="2500" b="1" i="0" u="none" strike="noStrike" cap="none">
                <a:solidFill>
                  <a:schemeClr val="dk1"/>
                </a:solidFill>
                <a:latin typeface="Arial"/>
                <a:ea typeface="Arial"/>
                <a:cs typeface="Arial"/>
                <a:sym typeface="Arial"/>
              </a:rPr>
              <a:t>support</a:t>
            </a:r>
            <a:r>
              <a:rPr lang="en-US" sz="2500" b="0" i="0" u="none" strike="noStrike" cap="none">
                <a:solidFill>
                  <a:schemeClr val="dk1"/>
                </a:solidFill>
                <a:latin typeface="Arial"/>
                <a:ea typeface="Arial"/>
                <a:cs typeface="Arial"/>
                <a:sym typeface="Arial"/>
              </a:rPr>
              <a:t>, the more stability. Posture attempts to balance the forces in the body so their sum equals zero.</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399"/>
        <p:cNvGrpSpPr/>
        <p:nvPr/>
      </p:nvGrpSpPr>
      <p:grpSpPr>
        <a:xfrm>
          <a:off x="0" y="0"/>
          <a:ext cx="0" cy="0"/>
          <a:chOff x="0" y="0"/>
          <a:chExt cx="0" cy="0"/>
        </a:xfrm>
      </p:grpSpPr>
      <p:sp>
        <p:nvSpPr>
          <p:cNvPr id="400" name="Shape 400"/>
          <p:cNvSpPr txBox="1"/>
          <p:nvPr/>
        </p:nvSpPr>
        <p:spPr>
          <a:xfrm>
            <a:off x="685800" y="895350"/>
            <a:ext cx="11181362" cy="509370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Base of Support </a:t>
            </a:r>
            <a:r>
              <a:rPr lang="en-US" sz="2500" b="0" i="0" u="none" strike="noStrike" cap="none">
                <a:solidFill>
                  <a:schemeClr val="dk1"/>
                </a:solidFill>
                <a:latin typeface="Arial"/>
                <a:ea typeface="Arial"/>
                <a:cs typeface="Arial"/>
                <a:sym typeface="Arial"/>
              </a:rPr>
              <a:t>is where your body comes into contact with the supporting surface. You can increase a trainee’s ability to keep their center of gravity over their base of support.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Balance </a:t>
            </a:r>
            <a:r>
              <a:rPr lang="en-US" sz="2500" b="0" i="0" u="none" strike="noStrike" cap="none">
                <a:solidFill>
                  <a:schemeClr val="dk1"/>
                </a:solidFill>
                <a:latin typeface="Arial"/>
                <a:ea typeface="Arial"/>
                <a:cs typeface="Arial"/>
                <a:sym typeface="Arial"/>
              </a:rPr>
              <a:t>– the act of keeping your center of gravity; your base of support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Stability</a:t>
            </a:r>
            <a:r>
              <a:rPr lang="en-US" sz="2500" b="0" i="0" u="none" strike="noStrike" cap="none">
                <a:solidFill>
                  <a:schemeClr val="dk1"/>
                </a:solidFill>
                <a:latin typeface="Arial"/>
                <a:ea typeface="Arial"/>
                <a:cs typeface="Arial"/>
                <a:sym typeface="Arial"/>
              </a:rPr>
              <a:t> – the ability to keep the center of gravity over the base of support. The closer the center of gravity is to the base of support, the more stability one will have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Equilibrium</a:t>
            </a:r>
            <a:r>
              <a:rPr lang="en-US" sz="2500" b="0" i="0" u="none" strike="noStrike" cap="none">
                <a:solidFill>
                  <a:schemeClr val="dk1"/>
                </a:solidFill>
                <a:latin typeface="Arial"/>
                <a:ea typeface="Arial"/>
                <a:cs typeface="Arial"/>
                <a:sym typeface="Arial"/>
              </a:rPr>
              <a:t> – this is the act of keeping your center of gravity; your base of support and restraining from moving beyond your center of support</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405" name="Shape 405"/>
          <p:cNvSpPr/>
          <p:nvPr/>
        </p:nvSpPr>
        <p:spPr>
          <a:xfrm>
            <a:off x="571500" y="751088"/>
            <a:ext cx="11087100" cy="4921475"/>
          </a:xfrm>
          <a:prstGeom prst="rect">
            <a:avLst/>
          </a:prstGeom>
          <a:noFill/>
          <a:ln>
            <a:noFill/>
          </a:ln>
        </p:spPr>
        <p:txBody>
          <a:bodyPr spcFirstLastPara="1" wrap="square" lIns="91425" tIns="45700" rIns="91425" bIns="45700" anchor="t" anchorCtr="0">
            <a:noAutofit/>
          </a:bodyPr>
          <a:lstStyle/>
          <a:p>
            <a:pPr marL="76200" marR="32385"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Force is a magnitude that can go in any direction. Force either produces or prevents motion, and a visible change in motion need not occur when a force is applied. This means that a force can be applied to an immovable object. Understanding how force works is important to understanding how the body produces force. When muscles contract, the point of application is found at the </a:t>
            </a:r>
            <a:r>
              <a:rPr lang="en-US" sz="2500" b="1" i="0" u="none" strike="noStrike" cap="none">
                <a:solidFill>
                  <a:schemeClr val="dk1"/>
                </a:solidFill>
                <a:latin typeface="Arial"/>
                <a:ea typeface="Arial"/>
                <a:cs typeface="Arial"/>
                <a:sym typeface="Arial"/>
              </a:rPr>
              <a:t>attachment</a:t>
            </a:r>
            <a:r>
              <a:rPr lang="en-US" sz="2500" b="0" i="0" u="none" strike="noStrike" cap="none">
                <a:solidFill>
                  <a:schemeClr val="dk1"/>
                </a:solidFill>
                <a:latin typeface="Arial"/>
                <a:ea typeface="Arial"/>
                <a:cs typeface="Arial"/>
                <a:sym typeface="Arial"/>
              </a:rPr>
              <a:t> of the muscles, and the direction of the muscular force usually runs from the </a:t>
            </a:r>
            <a:r>
              <a:rPr lang="en-US" sz="2500" b="1" i="0" u="none" strike="noStrike" cap="none">
                <a:solidFill>
                  <a:schemeClr val="dk1"/>
                </a:solidFill>
                <a:latin typeface="Arial"/>
                <a:ea typeface="Arial"/>
                <a:cs typeface="Arial"/>
                <a:sym typeface="Arial"/>
              </a:rPr>
              <a:t>insertion</a:t>
            </a:r>
            <a:r>
              <a:rPr lang="en-US" sz="2500" b="0" i="0" u="none" strike="noStrike" cap="none">
                <a:solidFill>
                  <a:schemeClr val="dk1"/>
                </a:solidFill>
                <a:latin typeface="Arial"/>
                <a:ea typeface="Arial"/>
                <a:cs typeface="Arial"/>
                <a:sym typeface="Arial"/>
              </a:rPr>
              <a:t> of a muscle toward its </a:t>
            </a:r>
            <a:r>
              <a:rPr lang="en-US" sz="2500" b="1" i="0" u="none" strike="noStrike" cap="none">
                <a:solidFill>
                  <a:schemeClr val="dk1"/>
                </a:solidFill>
                <a:latin typeface="Arial"/>
                <a:ea typeface="Arial"/>
                <a:cs typeface="Arial"/>
                <a:sym typeface="Arial"/>
              </a:rPr>
              <a:t>origin</a:t>
            </a:r>
            <a:r>
              <a:rPr lang="en-US" sz="2500" b="0" i="0" u="none" strike="noStrike" cap="none">
                <a:solidFill>
                  <a:schemeClr val="dk1"/>
                </a:solidFill>
                <a:latin typeface="Arial"/>
                <a:ea typeface="Arial"/>
                <a:cs typeface="Arial"/>
                <a:sym typeface="Arial"/>
              </a:rPr>
              <a:t>. In terms of center of gravity, a reaction force acts on the center of gravity. An example would be cable crossovers; leaning forward to stabilize to prevent being pulled back- this is how the body would compensate when force is being produced that disrupts the center of gravity.</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Shape 409"/>
        <p:cNvGrpSpPr/>
        <p:nvPr/>
      </p:nvGrpSpPr>
      <p:grpSpPr>
        <a:xfrm>
          <a:off x="0" y="0"/>
          <a:ext cx="0" cy="0"/>
          <a:chOff x="0" y="0"/>
          <a:chExt cx="0" cy="0"/>
        </a:xfrm>
      </p:grpSpPr>
      <p:sp>
        <p:nvSpPr>
          <p:cNvPr id="410" name="Shape 410"/>
          <p:cNvSpPr/>
          <p:nvPr/>
        </p:nvSpPr>
        <p:spPr>
          <a:xfrm>
            <a:off x="647700" y="1343558"/>
            <a:ext cx="10820400" cy="2713050"/>
          </a:xfrm>
          <a:prstGeom prst="rect">
            <a:avLst/>
          </a:prstGeom>
          <a:noFill/>
          <a:ln>
            <a:noFill/>
          </a:ln>
        </p:spPr>
        <p:txBody>
          <a:bodyPr spcFirstLastPara="1" wrap="square" lIns="91425" tIns="45700" rIns="91425" bIns="45700" anchor="t" anchorCtr="0">
            <a:noAutofit/>
          </a:bodyPr>
          <a:lstStyle/>
          <a:p>
            <a:pPr marL="76200" marR="0" lvl="0" indent="0" algn="l" rtl="0">
              <a:lnSpc>
                <a:spcPct val="115000"/>
              </a:lnSpc>
              <a:spcBef>
                <a:spcPts val="0"/>
              </a:spcBef>
              <a:spcAft>
                <a:spcPts val="0"/>
              </a:spcAft>
              <a:buClr>
                <a:srgbClr val="000000"/>
              </a:buClr>
              <a:buSzPts val="1800"/>
              <a:buFont typeface="Arial"/>
              <a:buNone/>
            </a:pPr>
            <a:r>
              <a:rPr lang="en-US" sz="1800" b="0" i="0" u="none" strike="noStrike" cap="none">
                <a:solidFill>
                  <a:schemeClr val="dk1"/>
                </a:solidFill>
                <a:latin typeface="Century Gothic"/>
                <a:ea typeface="Century Gothic"/>
                <a:cs typeface="Century Gothic"/>
                <a:sym typeface="Century Gothic"/>
              </a:rPr>
              <a:t>A vector quantity is a force that has</a:t>
            </a:r>
            <a:r>
              <a:rPr lang="en-US" sz="1800" b="0" i="0" u="sng" strike="noStrike" cap="none">
                <a:solidFill>
                  <a:schemeClr val="dk1"/>
                </a:solidFill>
                <a:latin typeface="Century Gothic"/>
                <a:ea typeface="Century Gothic"/>
                <a:cs typeface="Century Gothic"/>
                <a:sym typeface="Century Gothic"/>
              </a:rPr>
              <a:t> 	</a:t>
            </a:r>
            <a:r>
              <a:rPr lang="en-US" sz="1800" b="0" i="0" u="none" strike="noStrike" cap="none">
                <a:solidFill>
                  <a:schemeClr val="dk1"/>
                </a:solidFill>
                <a:latin typeface="Century Gothic"/>
                <a:ea typeface="Century Gothic"/>
                <a:cs typeface="Century Gothic"/>
                <a:sym typeface="Century Gothic"/>
              </a:rPr>
              <a:t>  </a:t>
            </a:r>
            <a:r>
              <a:rPr lang="en-US" sz="1800" b="0" i="0" u="sng" strike="noStrike" cap="none">
                <a:solidFill>
                  <a:schemeClr val="dk1"/>
                </a:solidFill>
                <a:latin typeface="Century Gothic"/>
                <a:ea typeface="Century Gothic"/>
                <a:cs typeface="Century Gothic"/>
                <a:sym typeface="Century Gothic"/>
              </a:rPr>
              <a:t> 	</a:t>
            </a:r>
            <a:r>
              <a:rPr lang="en-US" sz="1800" b="0" i="0" u="none" strike="noStrike" cap="none">
                <a:solidFill>
                  <a:schemeClr val="dk1"/>
                </a:solidFill>
                <a:latin typeface="Century Gothic"/>
                <a:ea typeface="Century Gothic"/>
                <a:cs typeface="Century Gothic"/>
                <a:sym typeface="Century Gothic"/>
              </a:rPr>
              <a:t>and</a:t>
            </a:r>
            <a:endParaRPr sz="1800" b="0" i="0" u="none" strike="noStrike" cap="none">
              <a:solidFill>
                <a:schemeClr val="dk1"/>
              </a:solidFill>
              <a:latin typeface="Calibri"/>
              <a:ea typeface="Calibri"/>
              <a:cs typeface="Calibri"/>
              <a:sym typeface="Calibri"/>
            </a:endParaRPr>
          </a:p>
          <a:p>
            <a:pPr marL="76200" marR="0" lvl="0" indent="0" algn="l" rtl="0">
              <a:lnSpc>
                <a:spcPct val="74722"/>
              </a:lnSpc>
              <a:spcBef>
                <a:spcPts val="0"/>
              </a:spcBef>
              <a:spcAft>
                <a:spcPts val="0"/>
              </a:spcAft>
              <a:buClr>
                <a:srgbClr val="000000"/>
              </a:buClr>
              <a:buSzPts val="1800"/>
              <a:buFont typeface="Arial"/>
              <a:buNone/>
            </a:pPr>
            <a:r>
              <a:rPr lang="en-US" sz="1800" b="0" i="0" u="sng" strike="noStrike" cap="none">
                <a:solidFill>
                  <a:schemeClr val="dk1"/>
                </a:solidFill>
                <a:latin typeface="Century Gothic"/>
                <a:ea typeface="Century Gothic"/>
                <a:cs typeface="Century Gothic"/>
                <a:sym typeface="Century Gothic"/>
              </a:rPr>
              <a:t> 	</a:t>
            </a:r>
            <a:r>
              <a:rPr lang="en-US" sz="1800" b="0" i="0" u="none" strike="noStrike" cap="none">
                <a:solidFill>
                  <a:schemeClr val="dk1"/>
                </a:solidFill>
                <a:latin typeface="Century Gothic"/>
                <a:ea typeface="Century Gothic"/>
                <a:cs typeface="Century Gothic"/>
                <a:sym typeface="Century Gothic"/>
              </a:rPr>
              <a:t>. When two vectors are connected, you have what is called a</a:t>
            </a:r>
            <a:endParaRPr sz="1800" b="0" i="0" u="none" strike="noStrike" cap="none">
              <a:solidFill>
                <a:schemeClr val="dk1"/>
              </a:solidFill>
              <a:latin typeface="Calibri"/>
              <a:ea typeface="Calibri"/>
              <a:cs typeface="Calibri"/>
              <a:sym typeface="Calibri"/>
            </a:endParaRPr>
          </a:p>
          <a:p>
            <a:pPr marL="76200" marR="0" lvl="0" indent="0" algn="l" rtl="0">
              <a:lnSpc>
                <a:spcPct val="115000"/>
              </a:lnSpc>
              <a:spcBef>
                <a:spcPts val="5"/>
              </a:spcBef>
              <a:spcAft>
                <a:spcPts val="0"/>
              </a:spcAft>
              <a:buClr>
                <a:srgbClr val="000000"/>
              </a:buClr>
              <a:buSzPts val="1800"/>
              <a:buFont typeface="Arial"/>
              <a:buNone/>
            </a:pPr>
            <a:r>
              <a:rPr lang="en-US" sz="1800" b="0" i="0" u="sng" strike="noStrike" cap="none">
                <a:solidFill>
                  <a:schemeClr val="dk1"/>
                </a:solidFill>
                <a:latin typeface="Century Gothic"/>
                <a:ea typeface="Century Gothic"/>
                <a:cs typeface="Century Gothic"/>
                <a:sym typeface="Century Gothic"/>
              </a:rPr>
              <a:t> 	</a:t>
            </a:r>
            <a:r>
              <a:rPr lang="en-US" sz="1800" b="0" i="0" u="none" strike="noStrike" cap="none">
                <a:solidFill>
                  <a:schemeClr val="dk1"/>
                </a:solidFill>
                <a:latin typeface="Century Gothic"/>
                <a:ea typeface="Century Gothic"/>
                <a:cs typeface="Century Gothic"/>
                <a:sym typeface="Century Gothic"/>
              </a:rPr>
              <a:t>, which can be considered to be the hypotenuse side of a</a:t>
            </a:r>
            <a:endParaRPr sz="1800" b="0" i="0" u="none" strike="noStrike" cap="none">
              <a:solidFill>
                <a:schemeClr val="dk1"/>
              </a:solidFill>
              <a:latin typeface="Calibri"/>
              <a:ea typeface="Calibri"/>
              <a:cs typeface="Calibri"/>
              <a:sym typeface="Calibri"/>
            </a:endParaRPr>
          </a:p>
          <a:p>
            <a:pPr marL="76200" marR="33020" lvl="0" indent="0" algn="l" rtl="0">
              <a:lnSpc>
                <a:spcPct val="74444"/>
              </a:lnSpc>
              <a:spcBef>
                <a:spcPts val="30"/>
              </a:spcBef>
              <a:spcAft>
                <a:spcPts val="0"/>
              </a:spcAft>
              <a:buClr>
                <a:srgbClr val="000000"/>
              </a:buClr>
              <a:buSzPts val="1800"/>
              <a:buFont typeface="Arial"/>
              <a:buNone/>
            </a:pPr>
            <a:r>
              <a:rPr lang="en-US" sz="1800" b="0" i="0" u="none" strike="noStrike" cap="none">
                <a:solidFill>
                  <a:schemeClr val="dk1"/>
                </a:solidFill>
                <a:latin typeface="Century Gothic"/>
                <a:ea typeface="Century Gothic"/>
                <a:cs typeface="Century Gothic"/>
                <a:sym typeface="Century Gothic"/>
              </a:rPr>
              <a:t>triangle. Consider a bicep curl: the point of application would be considered where the muscle inserts on the body, the origin of the muscle is the direction that the force will be</a:t>
            </a:r>
            <a:endParaRPr sz="1800" b="0" i="0" u="none" strike="noStrike" cap="none">
              <a:solidFill>
                <a:schemeClr val="dk1"/>
              </a:solidFill>
              <a:latin typeface="Calibri"/>
              <a:ea typeface="Calibri"/>
              <a:cs typeface="Calibri"/>
              <a:sym typeface="Calibri"/>
            </a:endParaRPr>
          </a:p>
          <a:p>
            <a:pPr marL="76200" marR="124460" lvl="0" indent="0" algn="l" rtl="0">
              <a:lnSpc>
                <a:spcPct val="74444"/>
              </a:lnSpc>
              <a:spcBef>
                <a:spcPts val="15"/>
              </a:spcBef>
              <a:spcAft>
                <a:spcPts val="0"/>
              </a:spcAft>
              <a:buClr>
                <a:srgbClr val="000000"/>
              </a:buClr>
              <a:buSzPts val="1800"/>
              <a:buFont typeface="Arial"/>
              <a:buNone/>
            </a:pPr>
            <a:r>
              <a:rPr lang="en-US" sz="1800" b="0" i="0" u="none" strike="noStrike" cap="none">
                <a:solidFill>
                  <a:schemeClr val="dk1"/>
                </a:solidFill>
                <a:latin typeface="Century Gothic"/>
                <a:ea typeface="Century Gothic"/>
                <a:cs typeface="Century Gothic"/>
                <a:sym typeface="Century Gothic"/>
              </a:rPr>
              <a:t>traveling towards, and the contraction constitutes the force being applied to create a vector quantity. Based upon the motion of the vectors, there are various</a:t>
            </a:r>
            <a:endParaRPr sz="1800" b="0" i="0" u="none" strike="noStrike" cap="none">
              <a:solidFill>
                <a:schemeClr val="dk1"/>
              </a:solidFill>
              <a:latin typeface="Calibri"/>
              <a:ea typeface="Calibri"/>
              <a:cs typeface="Calibri"/>
              <a:sym typeface="Calibri"/>
            </a:endParaRPr>
          </a:p>
          <a:p>
            <a:pPr marL="76200" marR="72390" lvl="0" indent="0" algn="l" rtl="0">
              <a:lnSpc>
                <a:spcPct val="74444"/>
              </a:lnSpc>
              <a:spcBef>
                <a:spcPts val="15"/>
              </a:spcBef>
              <a:spcAft>
                <a:spcPts val="0"/>
              </a:spcAft>
              <a:buClr>
                <a:srgbClr val="000000"/>
              </a:buClr>
              <a:buSzPts val="1800"/>
              <a:buFont typeface="Arial"/>
              <a:buNone/>
            </a:pPr>
            <a:r>
              <a:rPr lang="en-US" sz="1800" b="0" i="0" u="sng" strike="noStrike" cap="none">
                <a:solidFill>
                  <a:schemeClr val="dk1"/>
                </a:solidFill>
                <a:latin typeface="Century Gothic"/>
                <a:ea typeface="Century Gothic"/>
                <a:cs typeface="Century Gothic"/>
                <a:sym typeface="Century Gothic"/>
              </a:rPr>
              <a:t> 	</a:t>
            </a:r>
            <a:r>
              <a:rPr lang="en-US" sz="1800" b="0" i="0" u="none" strike="noStrike" cap="none">
                <a:solidFill>
                  <a:schemeClr val="dk1"/>
                </a:solidFill>
                <a:latin typeface="Century Gothic"/>
                <a:ea typeface="Century Gothic"/>
                <a:cs typeface="Century Gothic"/>
                <a:sym typeface="Century Gothic"/>
              </a:rPr>
              <a:t>, or changes in position that can occur. What are some of the forms that they can take?</a:t>
            </a:r>
            <a:endParaRPr sz="1800" b="0" i="0" u="none" strike="noStrike" cap="none">
              <a:solidFill>
                <a:schemeClr val="dk1"/>
              </a:solidFill>
              <a:latin typeface="Calibri"/>
              <a:ea typeface="Calibri"/>
              <a:cs typeface="Calibri"/>
              <a:sym typeface="Calibri"/>
            </a:endParaRPr>
          </a:p>
          <a:p>
            <a:pPr marL="0" marR="0" lvl="0" indent="0" algn="l" rtl="0">
              <a:lnSpc>
                <a:spcPct val="60000"/>
              </a:lnSpc>
              <a:spcBef>
                <a:spcPts val="30"/>
              </a:spcBef>
              <a:spcAft>
                <a:spcPts val="0"/>
              </a:spcAft>
              <a:buClr>
                <a:srgbClr val="000000"/>
              </a:buClr>
              <a:buSzPts val="2000"/>
              <a:buFont typeface="Arial"/>
              <a:buNone/>
            </a:pPr>
            <a:r>
              <a:rPr lang="en-US" sz="2000" b="0" i="0" u="none" strike="noStrike" cap="none">
                <a:solidFill>
                  <a:schemeClr val="dk1"/>
                </a:solidFill>
                <a:latin typeface="Calibri"/>
                <a:ea typeface="Calibri"/>
                <a:cs typeface="Calibri"/>
                <a:sym typeface="Calibri"/>
              </a:rPr>
              <a:t> </a:t>
            </a:r>
            <a:endParaRPr sz="1800" b="0" i="0" u="none" strike="noStrike" cap="none">
              <a:solidFill>
                <a:schemeClr val="dk1"/>
              </a:solidFill>
              <a:latin typeface="Calibri"/>
              <a:ea typeface="Calibri"/>
              <a:cs typeface="Calibri"/>
              <a:sym typeface="Calibri"/>
            </a:endParaRPr>
          </a:p>
          <a:p>
            <a:pPr marL="76200" marR="0" lvl="0" indent="0" algn="l" rtl="0">
              <a:lnSpc>
                <a:spcPct val="115000"/>
              </a:lnSpc>
              <a:spcBef>
                <a:spcPts val="95"/>
              </a:spcBef>
              <a:spcAft>
                <a:spcPts val="0"/>
              </a:spcAft>
              <a:buClr>
                <a:srgbClr val="000000"/>
              </a:buClr>
              <a:buSzPts val="1800"/>
              <a:buFont typeface="Arial"/>
              <a:buNone/>
            </a:pPr>
            <a:r>
              <a:rPr lang="en-US" sz="1800" b="1" i="0" u="sng" strike="noStrike" cap="none">
                <a:solidFill>
                  <a:srgbClr val="FF0000"/>
                </a:solidFill>
                <a:latin typeface="Century Gothic"/>
                <a:ea typeface="Century Gothic"/>
                <a:cs typeface="Century Gothic"/>
                <a:sym typeface="Century Gothic"/>
              </a:rPr>
              <a:t> 	</a:t>
            </a:r>
            <a:r>
              <a:rPr lang="en-US" sz="1800" b="1" i="0" u="none" strike="noStrike" cap="none">
                <a:solidFill>
                  <a:srgbClr val="FF0000"/>
                </a:solidFill>
                <a:latin typeface="Century Gothic"/>
                <a:ea typeface="Century Gothic"/>
                <a:cs typeface="Century Gothic"/>
                <a:sym typeface="Century Gothic"/>
              </a:rPr>
              <a:t>Different forms of displacement include: straight line, curving line, flying</a:t>
            </a:r>
            <a:endParaRPr sz="1400" b="0" i="0" u="none" strike="noStrike" cap="none">
              <a:solidFill>
                <a:srgbClr val="000000"/>
              </a:solidFill>
              <a:latin typeface="Arial"/>
              <a:ea typeface="Arial"/>
              <a:cs typeface="Arial"/>
              <a:sym typeface="Arial"/>
            </a:endParaRPr>
          </a:p>
          <a:p>
            <a:pPr marL="76200" marR="0" lvl="0" indent="0" algn="l" rtl="0">
              <a:lnSpc>
                <a:spcPct val="115000"/>
              </a:lnSpc>
              <a:spcBef>
                <a:spcPts val="95"/>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point of application, magnitude, direction, resultant, displacements</a:t>
            </a: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414"/>
        <p:cNvGrpSpPr/>
        <p:nvPr/>
      </p:nvGrpSpPr>
      <p:grpSpPr>
        <a:xfrm>
          <a:off x="0" y="0"/>
          <a:ext cx="0" cy="0"/>
          <a:chOff x="0" y="0"/>
          <a:chExt cx="0" cy="0"/>
        </a:xfrm>
      </p:grpSpPr>
      <p:sp>
        <p:nvSpPr>
          <p:cNvPr id="415" name="Shape 415"/>
          <p:cNvSpPr/>
          <p:nvPr/>
        </p:nvSpPr>
        <p:spPr>
          <a:xfrm>
            <a:off x="666750" y="844464"/>
            <a:ext cx="11087100" cy="4728217"/>
          </a:xfrm>
          <a:prstGeom prst="rect">
            <a:avLst/>
          </a:prstGeom>
          <a:noFill/>
          <a:ln>
            <a:noFill/>
          </a:ln>
        </p:spPr>
        <p:txBody>
          <a:bodyPr spcFirstLastPara="1" wrap="square" lIns="91425" tIns="45700" rIns="91425" bIns="45700" anchor="t" anchorCtr="0">
            <a:noAutofit/>
          </a:bodyPr>
          <a:lstStyle/>
          <a:p>
            <a:pPr marL="76200" marR="10160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body’s basic ability to produce maximal force is called </a:t>
            </a:r>
            <a:r>
              <a:rPr lang="en-US" sz="2500" b="1" i="0" u="none" strike="noStrike" cap="none">
                <a:solidFill>
                  <a:schemeClr val="dk1"/>
                </a:solidFill>
                <a:latin typeface="Arial"/>
                <a:ea typeface="Arial"/>
                <a:cs typeface="Arial"/>
                <a:sym typeface="Arial"/>
              </a:rPr>
              <a:t>absolute</a:t>
            </a:r>
            <a:r>
              <a:rPr lang="en-US" sz="2500" b="0" i="0" u="none" strike="noStrike" cap="none">
                <a:solidFill>
                  <a:schemeClr val="dk1"/>
                </a:solidFill>
                <a:latin typeface="Arial"/>
                <a:ea typeface="Arial"/>
                <a:cs typeface="Arial"/>
                <a:sym typeface="Arial"/>
              </a:rPr>
              <a:t> </a:t>
            </a:r>
            <a:r>
              <a:rPr lang="en-US" sz="2500" b="1" i="0" u="none" strike="noStrike" cap="none">
                <a:solidFill>
                  <a:schemeClr val="dk1"/>
                </a:solidFill>
                <a:latin typeface="Arial"/>
                <a:ea typeface="Arial"/>
                <a:cs typeface="Arial"/>
                <a:sym typeface="Arial"/>
              </a:rPr>
              <a:t>muscle</a:t>
            </a:r>
            <a:r>
              <a:rPr lang="en-US" sz="2500" b="0" i="0" u="none" strike="noStrike" cap="none">
                <a:solidFill>
                  <a:schemeClr val="dk1"/>
                </a:solidFill>
                <a:latin typeface="Arial"/>
                <a:ea typeface="Arial"/>
                <a:cs typeface="Arial"/>
                <a:sym typeface="Arial"/>
              </a:rPr>
              <a:t> </a:t>
            </a:r>
            <a:r>
              <a:rPr lang="en-US" sz="2500" b="1" i="0" u="none" strike="noStrike" cap="none">
                <a:solidFill>
                  <a:schemeClr val="dk1"/>
                </a:solidFill>
                <a:latin typeface="Arial"/>
                <a:ea typeface="Arial"/>
                <a:cs typeface="Arial"/>
                <a:sym typeface="Arial"/>
              </a:rPr>
              <a:t>strength</a:t>
            </a:r>
            <a:r>
              <a:rPr lang="en-US" sz="2500" b="0" i="0" u="none" strike="noStrike" cap="none">
                <a:solidFill>
                  <a:schemeClr val="dk1"/>
                </a:solidFill>
                <a:latin typeface="Arial"/>
                <a:ea typeface="Arial"/>
                <a:cs typeface="Arial"/>
                <a:sym typeface="Arial"/>
              </a:rPr>
              <a:t>. Everyone is limited to the amount of force that they can produce. Athletic programs must consist of large amounts of work developing strength, as well as power, if the athlete is to be successful. Power, which is governed by absolute strength, is the amount of </a:t>
            </a:r>
            <a:r>
              <a:rPr lang="en-US" sz="2500" b="1" i="0" u="none" strike="noStrike" cap="none">
                <a:solidFill>
                  <a:schemeClr val="dk1"/>
                </a:solidFill>
                <a:latin typeface="Arial"/>
                <a:ea typeface="Arial"/>
                <a:cs typeface="Arial"/>
                <a:sym typeface="Arial"/>
              </a:rPr>
              <a:t>work</a:t>
            </a:r>
            <a:r>
              <a:rPr lang="en-US" sz="2500" b="0" i="0" u="none" strike="noStrike" cap="none">
                <a:solidFill>
                  <a:schemeClr val="dk1"/>
                </a:solidFill>
                <a:latin typeface="Arial"/>
                <a:ea typeface="Arial"/>
                <a:cs typeface="Arial"/>
                <a:sym typeface="Arial"/>
              </a:rPr>
              <a:t> done over </a:t>
            </a:r>
            <a:r>
              <a:rPr lang="en-US" sz="2500" b="1" i="0" u="none" strike="noStrike" cap="none">
                <a:solidFill>
                  <a:schemeClr val="dk1"/>
                </a:solidFill>
                <a:latin typeface="Arial"/>
                <a:ea typeface="Arial"/>
                <a:cs typeface="Arial"/>
                <a:sym typeface="Arial"/>
              </a:rPr>
              <a:t>time</a:t>
            </a:r>
            <a:r>
              <a:rPr lang="en-US" sz="2500" b="0" i="0" u="none" strike="noStrike" cap="none">
                <a:solidFill>
                  <a:schemeClr val="dk1"/>
                </a:solidFill>
                <a:latin typeface="Arial"/>
                <a:ea typeface="Arial"/>
                <a:cs typeface="Arial"/>
                <a:sym typeface="Arial"/>
              </a:rPr>
              <a:t>, hence the equation of </a:t>
            </a:r>
            <a:r>
              <a:rPr lang="en-US" sz="2500" b="0" i="1" u="none" strike="noStrike" cap="none">
                <a:solidFill>
                  <a:schemeClr val="dk1"/>
                </a:solidFill>
                <a:latin typeface="Arial"/>
                <a:ea typeface="Arial"/>
                <a:cs typeface="Arial"/>
                <a:sym typeface="Arial"/>
              </a:rPr>
              <a:t>P=W/T.</a:t>
            </a:r>
            <a:endParaRPr sz="1400" b="0" i="0" u="none" strike="noStrike" cap="none">
              <a:solidFill>
                <a:srgbClr val="000000"/>
              </a:solidFill>
              <a:latin typeface="Arial"/>
              <a:ea typeface="Arial"/>
              <a:cs typeface="Arial"/>
              <a:sym typeface="Arial"/>
            </a:endParaRPr>
          </a:p>
          <a:p>
            <a:pPr marL="76200" marR="101600" lvl="0" indent="0" algn="l" rtl="0">
              <a:lnSpc>
                <a:spcPct val="115000"/>
              </a:lnSpc>
              <a:spcBef>
                <a:spcPts val="0"/>
              </a:spcBef>
              <a:spcAft>
                <a:spcPts val="0"/>
              </a:spcAft>
              <a:buClr>
                <a:srgbClr val="000000"/>
              </a:buClr>
              <a:buSzPts val="2500"/>
              <a:buFont typeface="Arial"/>
              <a:buNone/>
            </a:pPr>
            <a:endParaRPr sz="2500" b="0" i="1"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Consider a deadlift and a power clean: one exercise consists of bringing a barbell from the floor to hip-height; the other consists of bringing a barbell from the floor to shoulder-height. The power clean is more powerful in that greater force is needed to move the barbell a greater distance.</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Shape 420"/>
          <p:cNvSpPr/>
          <p:nvPr/>
        </p:nvSpPr>
        <p:spPr>
          <a:xfrm>
            <a:off x="685800" y="901184"/>
            <a:ext cx="10877550" cy="527836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Velocity is defined as </a:t>
            </a:r>
            <a:r>
              <a:rPr lang="en-US" sz="2500" b="0" i="1" u="none" strike="noStrike" cap="none">
                <a:solidFill>
                  <a:schemeClr val="dk1"/>
                </a:solidFill>
                <a:latin typeface="Arial"/>
                <a:ea typeface="Arial"/>
                <a:cs typeface="Arial"/>
                <a:sym typeface="Arial"/>
              </a:rPr>
              <a:t>V=D/T. </a:t>
            </a:r>
            <a:r>
              <a:rPr lang="en-US" sz="2500" b="0" i="0" u="none" strike="noStrike" cap="none">
                <a:solidFill>
                  <a:schemeClr val="dk1"/>
                </a:solidFill>
                <a:latin typeface="Arial"/>
                <a:ea typeface="Arial"/>
                <a:cs typeface="Arial"/>
                <a:sym typeface="Arial"/>
              </a:rPr>
              <a:t>D, stands for displacement and T, stands for time. Velocity is the amount of displacement(meters/feet/yards) occurring over a specified time period(seconds, minutes, hours).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Translating motion is when </a:t>
            </a:r>
            <a:r>
              <a:rPr lang="en-US" sz="2500" b="1" i="0" u="none" strike="noStrike" cap="none">
                <a:solidFill>
                  <a:schemeClr val="dk1"/>
                </a:solidFill>
                <a:latin typeface="Arial"/>
                <a:ea typeface="Arial"/>
                <a:cs typeface="Arial"/>
                <a:sym typeface="Arial"/>
              </a:rPr>
              <a:t>angular</a:t>
            </a:r>
            <a:r>
              <a:rPr lang="en-US" sz="2500" b="0" i="0" u="none" strike="noStrike" cap="none">
                <a:solidFill>
                  <a:schemeClr val="dk1"/>
                </a:solidFill>
                <a:latin typeface="Arial"/>
                <a:ea typeface="Arial"/>
                <a:cs typeface="Arial"/>
                <a:sym typeface="Arial"/>
              </a:rPr>
              <a:t> motion combines to create a </a:t>
            </a:r>
            <a:r>
              <a:rPr lang="en-US" sz="2500" b="1" i="0" u="none" strike="noStrike" cap="none">
                <a:solidFill>
                  <a:schemeClr val="dk1"/>
                </a:solidFill>
                <a:latin typeface="Arial"/>
                <a:ea typeface="Arial"/>
                <a:cs typeface="Arial"/>
                <a:sym typeface="Arial"/>
              </a:rPr>
              <a:t>linear</a:t>
            </a:r>
            <a:endParaRPr sz="2500" b="1"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motion. An example of this would be the bench press, in which there is angular motion around the shoulder joint (glenohumeral) joint, but linear motion of the held weights.</a:t>
            </a:r>
            <a:endParaRPr sz="25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equation and definition of </a:t>
            </a:r>
            <a:r>
              <a:rPr lang="en-US" sz="2500" b="0" i="1" u="none" strike="noStrike" cap="none">
                <a:solidFill>
                  <a:schemeClr val="dk1"/>
                </a:solidFill>
                <a:latin typeface="Arial"/>
                <a:ea typeface="Arial"/>
                <a:cs typeface="Arial"/>
                <a:sym typeface="Arial"/>
              </a:rPr>
              <a:t>work(W)</a:t>
            </a:r>
            <a:r>
              <a:rPr lang="en-US" sz="2500" b="0" i="0" u="none" strike="noStrike" cap="none">
                <a:solidFill>
                  <a:schemeClr val="dk1"/>
                </a:solidFill>
                <a:latin typeface="Arial"/>
                <a:ea typeface="Arial"/>
                <a:cs typeface="Arial"/>
                <a:sym typeface="Arial"/>
              </a:rPr>
              <a:t> is W=F*D; where F equals force and D equals distance. Work is the accumulated product of the force created and exerted on an object and the distance the object is displaced in the direction it has been moved</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424"/>
        <p:cNvGrpSpPr/>
        <p:nvPr/>
      </p:nvGrpSpPr>
      <p:grpSpPr>
        <a:xfrm>
          <a:off x="0" y="0"/>
          <a:ext cx="0" cy="0"/>
          <a:chOff x="0" y="0"/>
          <a:chExt cx="0" cy="0"/>
        </a:xfrm>
      </p:grpSpPr>
      <p:sp>
        <p:nvSpPr>
          <p:cNvPr id="425" name="Shape 425"/>
          <p:cNvSpPr/>
          <p:nvPr/>
        </p:nvSpPr>
        <p:spPr>
          <a:xfrm>
            <a:off x="438150" y="672897"/>
            <a:ext cx="11239500" cy="5537413"/>
          </a:xfrm>
          <a:prstGeom prst="rect">
            <a:avLst/>
          </a:prstGeom>
          <a:noFill/>
          <a:ln>
            <a:noFill/>
          </a:ln>
        </p:spPr>
        <p:txBody>
          <a:bodyPr spcFirstLastPara="1" wrap="square" lIns="91425" tIns="45700" rIns="91425" bIns="45700" anchor="t" anchorCtr="0">
            <a:noAutofit/>
          </a:bodyPr>
          <a:lstStyle/>
          <a:p>
            <a:pPr marL="63500" marR="144145"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 machine is any devise which </a:t>
            </a:r>
            <a:r>
              <a:rPr lang="en-US" sz="2500" b="1" i="0" u="none" strike="noStrike" cap="none">
                <a:solidFill>
                  <a:schemeClr val="dk1"/>
                </a:solidFill>
                <a:latin typeface="Arial"/>
                <a:ea typeface="Arial"/>
                <a:cs typeface="Arial"/>
                <a:sym typeface="Arial"/>
              </a:rPr>
              <a:t>transfers</a:t>
            </a:r>
            <a:r>
              <a:rPr lang="en-US" sz="2500" b="0" i="0" u="none" strike="noStrike" cap="none">
                <a:solidFill>
                  <a:schemeClr val="dk1"/>
                </a:solidFill>
                <a:latin typeface="Arial"/>
                <a:ea typeface="Arial"/>
                <a:cs typeface="Arial"/>
                <a:sym typeface="Arial"/>
              </a:rPr>
              <a:t> force from one point to another. According to the Principle of Conservation of Energy, machines can either increase in force with a concomitant </a:t>
            </a:r>
            <a:r>
              <a:rPr lang="en-US" sz="2500" b="1" i="0" u="none" strike="noStrike" cap="none">
                <a:solidFill>
                  <a:schemeClr val="dk1"/>
                </a:solidFill>
                <a:latin typeface="Arial"/>
                <a:ea typeface="Arial"/>
                <a:cs typeface="Arial"/>
                <a:sym typeface="Arial"/>
              </a:rPr>
              <a:t>decrease </a:t>
            </a:r>
            <a:r>
              <a:rPr lang="en-US" sz="2500" b="0" i="0" u="none" strike="noStrike" cap="none">
                <a:solidFill>
                  <a:schemeClr val="dk1"/>
                </a:solidFill>
                <a:latin typeface="Arial"/>
                <a:ea typeface="Arial"/>
                <a:cs typeface="Arial"/>
                <a:sym typeface="Arial"/>
              </a:rPr>
              <a:t>in motion, or increase motion with a </a:t>
            </a:r>
            <a:r>
              <a:rPr lang="en-US" sz="2500" b="1" i="0" u="none" strike="noStrike" cap="none">
                <a:solidFill>
                  <a:schemeClr val="dk1"/>
                </a:solidFill>
                <a:latin typeface="Arial"/>
                <a:ea typeface="Arial"/>
                <a:cs typeface="Arial"/>
                <a:sym typeface="Arial"/>
              </a:rPr>
              <a:t>increase </a:t>
            </a:r>
            <a:r>
              <a:rPr lang="en-US" sz="2500" b="0" i="0" u="none" strike="noStrike" cap="none">
                <a:solidFill>
                  <a:schemeClr val="dk1"/>
                </a:solidFill>
                <a:latin typeface="Arial"/>
                <a:ea typeface="Arial"/>
                <a:cs typeface="Arial"/>
                <a:sym typeface="Arial"/>
              </a:rPr>
              <a:t>in force.</a:t>
            </a:r>
            <a:endParaRPr sz="1400" b="0" i="0" u="none" strike="noStrike" cap="none">
              <a:solidFill>
                <a:srgbClr val="000000"/>
              </a:solidFill>
              <a:latin typeface="Arial"/>
              <a:ea typeface="Arial"/>
              <a:cs typeface="Arial"/>
              <a:sym typeface="Arial"/>
            </a:endParaRPr>
          </a:p>
          <a:p>
            <a:pPr marL="63500" marR="144145" lvl="0" indent="0" algn="l" rtl="0">
              <a:lnSpc>
                <a:spcPct val="100000"/>
              </a:lnSpc>
              <a:spcBef>
                <a:spcPts val="12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two basic types of machines are </a:t>
            </a:r>
            <a:r>
              <a:rPr lang="en-US" sz="2500" b="1" i="0" u="none" strike="noStrike" cap="none">
                <a:solidFill>
                  <a:schemeClr val="dk1"/>
                </a:solidFill>
                <a:latin typeface="Arial"/>
                <a:ea typeface="Arial"/>
                <a:cs typeface="Arial"/>
                <a:sym typeface="Arial"/>
              </a:rPr>
              <a:t>levers</a:t>
            </a:r>
            <a:r>
              <a:rPr lang="en-US" sz="2500" b="0" i="0" u="none" strike="noStrike" cap="none">
                <a:solidFill>
                  <a:schemeClr val="dk1"/>
                </a:solidFill>
                <a:latin typeface="Arial"/>
                <a:ea typeface="Arial"/>
                <a:cs typeface="Arial"/>
                <a:sym typeface="Arial"/>
              </a:rPr>
              <a:t> and </a:t>
            </a:r>
            <a:r>
              <a:rPr lang="en-US" sz="2500" b="1" i="0" u="none" strike="noStrike" cap="none">
                <a:solidFill>
                  <a:schemeClr val="dk1"/>
                </a:solidFill>
                <a:latin typeface="Arial"/>
                <a:ea typeface="Arial"/>
                <a:cs typeface="Arial"/>
                <a:sym typeface="Arial"/>
              </a:rPr>
              <a:t>inclined</a:t>
            </a:r>
            <a:r>
              <a:rPr lang="en-US" sz="2500" b="0" i="0" u="none" strike="noStrike" cap="none">
                <a:solidFill>
                  <a:schemeClr val="dk1"/>
                </a:solidFill>
                <a:latin typeface="Arial"/>
                <a:ea typeface="Arial"/>
                <a:cs typeface="Arial"/>
                <a:sym typeface="Arial"/>
              </a:rPr>
              <a:t> </a:t>
            </a:r>
            <a:r>
              <a:rPr lang="en-US" sz="2500" b="1" i="0" u="none" strike="noStrike" cap="none">
                <a:solidFill>
                  <a:schemeClr val="dk1"/>
                </a:solidFill>
                <a:latin typeface="Arial"/>
                <a:ea typeface="Arial"/>
                <a:cs typeface="Arial"/>
                <a:sym typeface="Arial"/>
              </a:rPr>
              <a:t>planes</a:t>
            </a:r>
            <a:r>
              <a:rPr lang="en-US" sz="2500" b="0" i="0" u="none" strike="noStrike" cap="none">
                <a:solidFill>
                  <a:schemeClr val="dk1"/>
                </a:solidFill>
                <a:latin typeface="Arial"/>
                <a:ea typeface="Arial"/>
                <a:cs typeface="Arial"/>
                <a:sym typeface="Arial"/>
              </a:rPr>
              <a:t>. In relation to human movement and training, the human body is a system of </a:t>
            </a:r>
            <a:r>
              <a:rPr lang="en-US" sz="2500" b="1" i="0" u="none" strike="noStrike" cap="none">
                <a:solidFill>
                  <a:schemeClr val="dk1"/>
                </a:solidFill>
                <a:latin typeface="Arial"/>
                <a:ea typeface="Arial"/>
                <a:cs typeface="Arial"/>
                <a:sym typeface="Arial"/>
              </a:rPr>
              <a:t>levers</a:t>
            </a:r>
            <a:r>
              <a:rPr lang="en-US" sz="2500" b="0" i="0" u="none" strike="noStrike" cap="none">
                <a:solidFill>
                  <a:schemeClr val="dk1"/>
                </a:solidFill>
                <a:latin typeface="Arial"/>
                <a:ea typeface="Arial"/>
                <a:cs typeface="Arial"/>
                <a:sym typeface="Arial"/>
              </a:rPr>
              <a:t> that transfer </a:t>
            </a:r>
            <a:r>
              <a:rPr lang="en-US" sz="2500" b="1" i="0" u="none" strike="noStrike" cap="none">
                <a:solidFill>
                  <a:schemeClr val="dk1"/>
                </a:solidFill>
                <a:latin typeface="Arial"/>
                <a:ea typeface="Arial"/>
                <a:cs typeface="Arial"/>
                <a:sym typeface="Arial"/>
              </a:rPr>
              <a:t>force</a:t>
            </a:r>
            <a:r>
              <a:rPr lang="en-US" sz="2500" b="0" i="0" u="none" strike="noStrike" cap="none">
                <a:solidFill>
                  <a:schemeClr val="dk1"/>
                </a:solidFill>
                <a:latin typeface="Arial"/>
                <a:ea typeface="Arial"/>
                <a:cs typeface="Arial"/>
                <a:sym typeface="Arial"/>
              </a:rPr>
              <a:t> from one point to another, as they are designed to act against external forces placed on the body.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Something is said to be at a mechanical advantage when the muscular effort applied is greater than the resistance(work needed to be done) so motion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occurs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Calibri"/>
              <a:ea typeface="Calibri"/>
              <a:cs typeface="Calibri"/>
              <a:sym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429"/>
        <p:cNvGrpSpPr/>
        <p:nvPr/>
      </p:nvGrpSpPr>
      <p:grpSpPr>
        <a:xfrm>
          <a:off x="0" y="0"/>
          <a:ext cx="0" cy="0"/>
          <a:chOff x="0" y="0"/>
          <a:chExt cx="0" cy="0"/>
        </a:xfrm>
      </p:grpSpPr>
      <p:sp>
        <p:nvSpPr>
          <p:cNvPr id="430" name="Shape 430"/>
          <p:cNvSpPr/>
          <p:nvPr/>
        </p:nvSpPr>
        <p:spPr>
          <a:xfrm>
            <a:off x="406400" y="578232"/>
            <a:ext cx="11094720" cy="2811026"/>
          </a:xfrm>
          <a:prstGeom prst="rect">
            <a:avLst/>
          </a:prstGeom>
          <a:noFill/>
          <a:ln>
            <a:noFill/>
          </a:ln>
        </p:spPr>
        <p:txBody>
          <a:bodyPr spcFirstLastPara="1" wrap="square" lIns="91425" tIns="45700" rIns="91425" bIns="45700" anchor="t" anchorCtr="0">
            <a:noAutofit/>
          </a:bodyPr>
          <a:lstStyle/>
          <a:p>
            <a:pPr marL="63500" marR="3048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first class lever is when the effort and resistance are on the </a:t>
            </a:r>
            <a:r>
              <a:rPr lang="en-US" sz="2500" b="1" i="0" u="none" strike="noStrike" cap="none">
                <a:solidFill>
                  <a:schemeClr val="dk1"/>
                </a:solidFill>
                <a:latin typeface="Arial"/>
                <a:ea typeface="Arial"/>
                <a:cs typeface="Arial"/>
                <a:sym typeface="Arial"/>
              </a:rPr>
              <a:t>opposite</a:t>
            </a:r>
            <a:r>
              <a:rPr lang="en-US" sz="2500" b="0" i="0" u="none" strike="noStrike" cap="none">
                <a:solidFill>
                  <a:schemeClr val="dk1"/>
                </a:solidFill>
                <a:latin typeface="Arial"/>
                <a:ea typeface="Arial"/>
                <a:cs typeface="Arial"/>
                <a:sym typeface="Arial"/>
              </a:rPr>
              <a:t> side of the fulcrum. The second class lever is where the effort and resistance act on the </a:t>
            </a:r>
            <a:r>
              <a:rPr lang="en-US" sz="2500" b="1" i="0" u="none" strike="noStrike" cap="none">
                <a:solidFill>
                  <a:schemeClr val="dk1"/>
                </a:solidFill>
                <a:latin typeface="Arial"/>
                <a:ea typeface="Arial"/>
                <a:cs typeface="Arial"/>
                <a:sym typeface="Arial"/>
              </a:rPr>
              <a:t>same</a:t>
            </a:r>
            <a:r>
              <a:rPr lang="en-US" sz="2500" b="0" i="0" u="none" strike="noStrike" cap="none">
                <a:solidFill>
                  <a:schemeClr val="dk1"/>
                </a:solidFill>
                <a:latin typeface="Arial"/>
                <a:ea typeface="Arial"/>
                <a:cs typeface="Arial"/>
                <a:sym typeface="Arial"/>
              </a:rPr>
              <a:t> side of the fulcrum, whereas the third class lever is where the effort and resistance act on the </a:t>
            </a:r>
            <a:r>
              <a:rPr lang="en-US" sz="2500" b="1" i="0" u="none" strike="noStrike" cap="none">
                <a:solidFill>
                  <a:schemeClr val="dk1"/>
                </a:solidFill>
                <a:latin typeface="Arial"/>
                <a:ea typeface="Arial"/>
                <a:cs typeface="Arial"/>
                <a:sym typeface="Arial"/>
              </a:rPr>
              <a:t>same</a:t>
            </a:r>
            <a:r>
              <a:rPr lang="en-US" sz="2500" b="0" i="0" u="none" strike="noStrike" cap="none">
                <a:solidFill>
                  <a:schemeClr val="dk1"/>
                </a:solidFill>
                <a:latin typeface="Arial"/>
                <a:ea typeface="Arial"/>
                <a:cs typeface="Arial"/>
                <a:sym typeface="Arial"/>
              </a:rPr>
              <a:t> side of the fulcrum, but the moment arm of force is </a:t>
            </a:r>
            <a:r>
              <a:rPr lang="en-US" sz="2500" b="1" i="0" u="none" strike="noStrike" cap="none">
                <a:solidFill>
                  <a:schemeClr val="dk1"/>
                </a:solidFill>
                <a:latin typeface="Arial"/>
                <a:ea typeface="Arial"/>
                <a:cs typeface="Arial"/>
                <a:sym typeface="Arial"/>
              </a:rPr>
              <a:t>smaller</a:t>
            </a:r>
            <a:r>
              <a:rPr lang="en-US" sz="2500" b="0" i="0" u="none" strike="noStrike" cap="none">
                <a:solidFill>
                  <a:schemeClr val="dk1"/>
                </a:solidFill>
                <a:latin typeface="Arial"/>
                <a:ea typeface="Arial"/>
                <a:cs typeface="Arial"/>
                <a:sym typeface="Arial"/>
              </a:rPr>
              <a:t> than the resistance moment arm.</a:t>
            </a:r>
            <a:endParaRPr sz="1400" b="0" i="0" u="none" strike="noStrike" cap="none">
              <a:solidFill>
                <a:srgbClr val="000000"/>
              </a:solidFill>
              <a:latin typeface="Arial"/>
              <a:ea typeface="Arial"/>
              <a:cs typeface="Arial"/>
              <a:sym typeface="Arial"/>
            </a:endParaRPr>
          </a:p>
          <a:p>
            <a:pPr marL="63500" marR="30480" lvl="0" indent="0" algn="l" rtl="0">
              <a:lnSpc>
                <a:spcPct val="100000"/>
              </a:lnSpc>
              <a:spcBef>
                <a:spcPts val="12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30480" lvl="0" indent="0" algn="l" rtl="0">
              <a:lnSpc>
                <a:spcPct val="100000"/>
              </a:lnSpc>
              <a:spcBef>
                <a:spcPts val="12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grpSp>
        <p:nvGrpSpPr>
          <p:cNvPr id="435" name="Shape 435"/>
          <p:cNvGrpSpPr/>
          <p:nvPr/>
        </p:nvGrpSpPr>
        <p:grpSpPr>
          <a:xfrm>
            <a:off x="2907348" y="448628"/>
            <a:ext cx="5931852" cy="5545772"/>
            <a:chOff x="2381" y="809"/>
            <a:chExt cx="7507" cy="7585"/>
          </a:xfrm>
        </p:grpSpPr>
        <p:pic>
          <p:nvPicPr>
            <p:cNvPr id="436" name="Shape 436"/>
            <p:cNvPicPr preferRelativeResize="0"/>
            <p:nvPr/>
          </p:nvPicPr>
          <p:blipFill rotWithShape="1">
            <a:blip r:embed="rId3">
              <a:alphaModFix/>
            </a:blip>
            <a:srcRect/>
            <a:stretch/>
          </p:blipFill>
          <p:spPr>
            <a:xfrm>
              <a:off x="2381" y="809"/>
              <a:ext cx="7507" cy="3862"/>
            </a:xfrm>
            <a:prstGeom prst="rect">
              <a:avLst/>
            </a:prstGeom>
            <a:noFill/>
            <a:ln>
              <a:noFill/>
            </a:ln>
          </p:spPr>
        </p:pic>
        <p:pic>
          <p:nvPicPr>
            <p:cNvPr id="437" name="Shape 437"/>
            <p:cNvPicPr preferRelativeResize="0"/>
            <p:nvPr/>
          </p:nvPicPr>
          <p:blipFill rotWithShape="1">
            <a:blip r:embed="rId4">
              <a:alphaModFix/>
            </a:blip>
            <a:srcRect/>
            <a:stretch/>
          </p:blipFill>
          <p:spPr>
            <a:xfrm>
              <a:off x="2531" y="4672"/>
              <a:ext cx="7207" cy="3722"/>
            </a:xfrm>
            <a:prstGeom prst="rect">
              <a:avLst/>
            </a:prstGeom>
            <a:noFill/>
            <a:ln>
              <a:noFill/>
            </a:ln>
          </p:spPr>
        </p:pic>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9"/>
        <p:cNvGrpSpPr/>
        <p:nvPr/>
      </p:nvGrpSpPr>
      <p:grpSpPr>
        <a:xfrm>
          <a:off x="0" y="0"/>
          <a:ext cx="0" cy="0"/>
          <a:chOff x="0" y="0"/>
          <a:chExt cx="0" cy="0"/>
        </a:xfrm>
      </p:grpSpPr>
      <p:sp>
        <p:nvSpPr>
          <p:cNvPr id="120" name="Shape 120"/>
          <p:cNvSpPr/>
          <p:nvPr/>
        </p:nvSpPr>
        <p:spPr>
          <a:xfrm>
            <a:off x="125261" y="117693"/>
            <a:ext cx="11548997" cy="7109639"/>
          </a:xfrm>
          <a:prstGeom prst="rect">
            <a:avLst/>
          </a:prstGeom>
          <a:noFill/>
          <a:ln>
            <a:noFill/>
          </a:ln>
        </p:spPr>
        <p:txBody>
          <a:bodyPr spcFirstLastPara="1" wrap="square" lIns="91425" tIns="45700" rIns="91425" bIns="45700" anchor="t" anchorCtr="0">
            <a:noAutofit/>
          </a:bodyPr>
          <a:lstStyle/>
          <a:p>
            <a:pPr marL="76200" marR="36195" lvl="0" indent="0" algn="ctr"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FAQ </a:t>
            </a:r>
            <a:r>
              <a:rPr lang="en-US" sz="1800" b="1" i="0" u="none" strike="noStrike" cap="none">
                <a:solidFill>
                  <a:schemeClr val="dk1"/>
                </a:solidFill>
                <a:latin typeface="Arial"/>
                <a:ea typeface="Arial"/>
                <a:cs typeface="Arial"/>
                <a:sym typeface="Arial"/>
              </a:rPr>
              <a:t>(cont.):</a:t>
            </a:r>
            <a:endParaRPr sz="1400" b="0" i="0" u="none" strike="noStrike" cap="none">
              <a:solidFill>
                <a:srgbClr val="000000"/>
              </a:solidFill>
              <a:latin typeface="Arial"/>
              <a:ea typeface="Arial"/>
              <a:cs typeface="Arial"/>
              <a:sym typeface="Arial"/>
            </a:endParaRPr>
          </a:p>
          <a:p>
            <a:pPr marL="76200" marR="36195"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76200" marR="36195"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My friend tells me to do three to five sets of 10-12 repetitions to failure, with one minute rest intervals. </a:t>
            </a:r>
            <a:r>
              <a:rPr lang="en-US" sz="1800" b="0" i="0" u="none" strike="noStrike" cap="none">
                <a:solidFill>
                  <a:schemeClr val="dk1"/>
                </a:solidFill>
                <a:latin typeface="Arial"/>
                <a:ea typeface="Arial"/>
                <a:cs typeface="Arial"/>
                <a:sym typeface="Arial"/>
              </a:rPr>
              <a:t>This is what everyone who thinks of the gym envisions. This is not a good program unless you are a body builder. If you train in a functional fashion you burn more calories and get more benefit from your sessions outside of the gym.</a:t>
            </a: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Aren’t aerobic classes and the treadmill enough? </a:t>
            </a:r>
            <a:r>
              <a:rPr lang="en-US" sz="1800" b="0" i="0" u="none" strike="noStrike" cap="none">
                <a:solidFill>
                  <a:schemeClr val="dk1"/>
                </a:solidFill>
                <a:latin typeface="Arial"/>
                <a:ea typeface="Arial"/>
                <a:cs typeface="Arial"/>
                <a:sym typeface="Arial"/>
              </a:rPr>
              <a:t>NO! A weight training program that includes balance, core stability strength and cardiac conditioning builds lean muscle mass. When you build muscle, you burn more calories at rest and during your daily activities. Therefore, by adding resistance to your program, you will actually will burn more calories doing the same aerobic class or distance on the treadmill.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Should I stretch before or after exercise or an event? </a:t>
            </a:r>
            <a:r>
              <a:rPr lang="en-US" sz="1800" b="0" i="0" u="none" strike="noStrike" cap="none">
                <a:solidFill>
                  <a:schemeClr val="dk1"/>
                </a:solidFill>
                <a:latin typeface="Arial"/>
                <a:ea typeface="Arial"/>
                <a:cs typeface="Arial"/>
                <a:sym typeface="Arial"/>
              </a:rPr>
              <a:t>Evidence demonstrates that static stretching before an activity is not beneficial to prevent injury. If you want to avoid injury you need to be flexible by doing regular stretching  – not just before activity. Active and dynamic stretches, with a short warm up mimicking the activity before, with PNF and static stretching at the end help remove waste from the muscles.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Why have none of my doctors told me to stretch and exercise to alleviate pain? </a:t>
            </a:r>
            <a:r>
              <a:rPr lang="en-US" sz="1800" b="0" i="0" u="none" strike="noStrike" cap="none">
                <a:solidFill>
                  <a:schemeClr val="dk1"/>
                </a:solidFill>
                <a:latin typeface="Arial"/>
                <a:ea typeface="Arial"/>
                <a:cs typeface="Arial"/>
                <a:sym typeface="Arial"/>
              </a:rPr>
              <a:t>Unfortunately we live in a society where some doctors prescribe medications for everything imaginable. Everyone wants immediate gratification (a pill) not a long term solution (exercise). The fact is most people ignore the doctors’ requests to stretch and exercise. Most minor health problems can be eliminated by moderate exercising but people choose to take medications because it is easier.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r>
            <a:br>
              <a:rPr lang="en-US" sz="1800" b="0" i="0" u="none" strike="noStrike" cap="none">
                <a:solidFill>
                  <a:schemeClr val="dk1"/>
                </a:solidFill>
                <a:latin typeface="Arial"/>
                <a:ea typeface="Arial"/>
                <a:cs typeface="Arial"/>
                <a:sym typeface="Arial"/>
              </a:rPr>
            </a:b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441"/>
        <p:cNvGrpSpPr/>
        <p:nvPr/>
      </p:nvGrpSpPr>
      <p:grpSpPr>
        <a:xfrm>
          <a:off x="0" y="0"/>
          <a:ext cx="0" cy="0"/>
          <a:chOff x="0" y="0"/>
          <a:chExt cx="0" cy="0"/>
        </a:xfrm>
      </p:grpSpPr>
      <p:pic>
        <p:nvPicPr>
          <p:cNvPr id="442" name="Shape 442"/>
          <p:cNvPicPr preferRelativeResize="0"/>
          <p:nvPr/>
        </p:nvPicPr>
        <p:blipFill rotWithShape="1">
          <a:blip r:embed="rId3">
            <a:alphaModFix/>
          </a:blip>
          <a:srcRect/>
          <a:stretch/>
        </p:blipFill>
        <p:spPr>
          <a:xfrm>
            <a:off x="2747963" y="1630362"/>
            <a:ext cx="6966290" cy="3266757"/>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Shape 447"/>
          <p:cNvSpPr/>
          <p:nvPr/>
        </p:nvSpPr>
        <p:spPr>
          <a:xfrm>
            <a:off x="983142" y="744974"/>
            <a:ext cx="10253818" cy="5170646"/>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Class 1- </a:t>
            </a:r>
            <a:r>
              <a:rPr lang="en-US" sz="2500" b="0" i="0" u="none" strike="noStrike" cap="none">
                <a:solidFill>
                  <a:schemeClr val="dk1"/>
                </a:solidFill>
                <a:latin typeface="Arial"/>
                <a:ea typeface="Arial"/>
                <a:cs typeface="Arial"/>
                <a:sym typeface="Arial"/>
              </a:rPr>
              <a:t>Triceps brachii performing triceps push-down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Class 2 – </a:t>
            </a:r>
            <a:r>
              <a:rPr lang="en-US" sz="2500" b="0" i="0" u="none" strike="noStrike" cap="none">
                <a:solidFill>
                  <a:schemeClr val="dk1"/>
                </a:solidFill>
                <a:latin typeface="Arial"/>
                <a:ea typeface="Arial"/>
                <a:cs typeface="Arial"/>
                <a:sym typeface="Arial"/>
              </a:rPr>
              <a:t>Gastroc-soleus complex</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Class 3 – </a:t>
            </a:r>
            <a:r>
              <a:rPr lang="en-US" sz="2500" b="0" i="0" u="none" strike="noStrike" cap="none">
                <a:solidFill>
                  <a:schemeClr val="dk1"/>
                </a:solidFill>
                <a:latin typeface="Arial"/>
                <a:ea typeface="Arial"/>
                <a:cs typeface="Arial"/>
                <a:sym typeface="Arial"/>
              </a:rPr>
              <a:t>Biceps Brachii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00"/>
              <a:buFont typeface="Arial"/>
              <a:buNone/>
            </a:pPr>
            <a:endParaRPr sz="500" b="0" i="0" u="none" strike="noStrike" cap="none">
              <a:solidFill>
                <a:schemeClr val="dk1"/>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Levers from difficult to easy: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Class 2</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Class 1</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Class 3</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451"/>
        <p:cNvGrpSpPr/>
        <p:nvPr/>
      </p:nvGrpSpPr>
      <p:grpSpPr>
        <a:xfrm>
          <a:off x="0" y="0"/>
          <a:ext cx="0" cy="0"/>
          <a:chOff x="0" y="0"/>
          <a:chExt cx="0" cy="0"/>
        </a:xfrm>
      </p:grpSpPr>
      <p:sp>
        <p:nvSpPr>
          <p:cNvPr id="452" name="Shape 452"/>
          <p:cNvSpPr/>
          <p:nvPr/>
        </p:nvSpPr>
        <p:spPr>
          <a:xfrm>
            <a:off x="853440" y="2042027"/>
            <a:ext cx="10972800" cy="2390398"/>
          </a:xfrm>
          <a:prstGeom prst="rect">
            <a:avLst/>
          </a:prstGeom>
          <a:noFill/>
          <a:ln>
            <a:noFill/>
          </a:ln>
        </p:spPr>
        <p:txBody>
          <a:bodyPr spcFirstLastPara="1" wrap="square" lIns="91425" tIns="45700" rIns="91425" bIns="45700" anchor="t" anchorCtr="0">
            <a:noAutofit/>
          </a:bodyPr>
          <a:lstStyle/>
          <a:p>
            <a:pPr marL="76200" marR="137160" lvl="0" indent="0" algn="l" rtl="0">
              <a:lnSpc>
                <a:spcPct val="99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Much can be assessed about an individual merely by observing their gait patterns. All of the body’s muscles should be working synergistically to produce an even and cadenced stride, and without any abnormalities in leg function. The gait cycle is comprised of two phases, which are the </a:t>
            </a:r>
            <a:r>
              <a:rPr lang="en-US" sz="2500" b="1" i="0" u="none" strike="noStrike" cap="none">
                <a:solidFill>
                  <a:schemeClr val="dk1"/>
                </a:solidFill>
                <a:latin typeface="Arial"/>
                <a:ea typeface="Arial"/>
                <a:cs typeface="Arial"/>
                <a:sym typeface="Arial"/>
              </a:rPr>
              <a:t>swing</a:t>
            </a:r>
            <a:r>
              <a:rPr lang="en-US" sz="2500" b="0" i="0" u="none" strike="noStrike" cap="none">
                <a:solidFill>
                  <a:schemeClr val="dk1"/>
                </a:solidFill>
                <a:latin typeface="Arial"/>
                <a:ea typeface="Arial"/>
                <a:cs typeface="Arial"/>
                <a:sym typeface="Arial"/>
              </a:rPr>
              <a:t> phase and </a:t>
            </a:r>
            <a:r>
              <a:rPr lang="en-US" sz="2500" b="1" i="0" u="none" strike="noStrike" cap="none">
                <a:solidFill>
                  <a:schemeClr val="dk1"/>
                </a:solidFill>
                <a:latin typeface="Arial"/>
                <a:ea typeface="Arial"/>
                <a:cs typeface="Arial"/>
                <a:sym typeface="Arial"/>
              </a:rPr>
              <a:t>stance</a:t>
            </a:r>
            <a:r>
              <a:rPr lang="en-US" sz="2500" b="0" i="0" u="none" strike="noStrike" cap="none">
                <a:solidFill>
                  <a:schemeClr val="dk1"/>
                </a:solidFill>
                <a:latin typeface="Arial"/>
                <a:ea typeface="Arial"/>
                <a:cs typeface="Arial"/>
                <a:sym typeface="Arial"/>
              </a:rPr>
              <a:t> phase.</a:t>
            </a:r>
            <a:endParaRPr sz="1400" b="0" i="0" u="none" strike="noStrike" cap="none">
              <a:solidFill>
                <a:srgbClr val="000000"/>
              </a:solidFill>
              <a:latin typeface="Arial"/>
              <a:ea typeface="Arial"/>
              <a:cs typeface="Arial"/>
              <a:sym typeface="Arial"/>
            </a:endParaRPr>
          </a:p>
          <a:p>
            <a:pPr marL="76200" marR="137160" lvl="0" indent="0" algn="l" rtl="0">
              <a:lnSpc>
                <a:spcPct val="99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Shape 457"/>
          <p:cNvSpPr/>
          <p:nvPr/>
        </p:nvSpPr>
        <p:spPr>
          <a:xfrm>
            <a:off x="548640" y="809675"/>
            <a:ext cx="10810240" cy="547842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Motor learning is the coordinated effort the CNS and musculoskeletal system to perform actions.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brain is the main determinate in the development of movement patterns, skill development, and muscle condition.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sng"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Motor Learning </a:t>
            </a:r>
            <a:r>
              <a:rPr lang="en-US" sz="2500" b="0" i="0" u="none" strike="noStrike" cap="none">
                <a:solidFill>
                  <a:schemeClr val="dk1"/>
                </a:solidFill>
                <a:latin typeface="Arial"/>
                <a:ea typeface="Arial"/>
                <a:cs typeface="Arial"/>
                <a:sym typeface="Arial"/>
              </a:rPr>
              <a:t>– the process by which someone learns to develop skillful movement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Somatotopic</a:t>
            </a:r>
            <a:r>
              <a:rPr lang="en-US" sz="2500" b="0" i="0" u="none" strike="noStrike" cap="none">
                <a:solidFill>
                  <a:schemeClr val="dk1"/>
                </a:solidFill>
                <a:latin typeface="Arial"/>
                <a:ea typeface="Arial"/>
                <a:cs typeface="Arial"/>
                <a:sym typeface="Arial"/>
              </a:rPr>
              <a:t> – has a stimulating effect on body growth</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Homunculus</a:t>
            </a:r>
            <a:r>
              <a:rPr lang="en-US" sz="2500" b="0" i="0" u="none" strike="noStrike" cap="none">
                <a:solidFill>
                  <a:schemeClr val="dk1"/>
                </a:solidFill>
                <a:latin typeface="Arial"/>
                <a:ea typeface="Arial"/>
                <a:cs typeface="Arial"/>
                <a:sym typeface="Arial"/>
              </a:rPr>
              <a:t> - Area I of the Somatic Sensory area contains regions that correlate directly with specific body parts and receive sensory input from these areas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Shape 462"/>
          <p:cNvSpPr/>
          <p:nvPr/>
        </p:nvSpPr>
        <p:spPr>
          <a:xfrm>
            <a:off x="568960" y="556736"/>
            <a:ext cx="11155680" cy="5863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Cerebral Cortex is the part of the brain where learning occurs. This cortex is comprise of two regions know as the sensory and motor regions. The cortex responsible for movement is further categorized into three areas. </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three areas of the motor cortex are: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1) </a:t>
            </a:r>
            <a:r>
              <a:rPr lang="en-US" sz="2500" b="1" i="0" u="none" strike="noStrike" cap="none">
                <a:solidFill>
                  <a:schemeClr val="dk1"/>
                </a:solidFill>
                <a:latin typeface="Arial"/>
                <a:ea typeface="Arial"/>
                <a:cs typeface="Arial"/>
                <a:sym typeface="Arial"/>
              </a:rPr>
              <a:t>Primary motor cortex- </a:t>
            </a:r>
            <a:r>
              <a:rPr lang="en-US" sz="2500" b="0" i="0" u="none" strike="noStrike" cap="none">
                <a:solidFill>
                  <a:schemeClr val="dk1"/>
                </a:solidFill>
                <a:latin typeface="Arial"/>
                <a:ea typeface="Arial"/>
                <a:cs typeface="Arial"/>
                <a:sym typeface="Arial"/>
              </a:rPr>
              <a:t>contains representations of every muscle group in the body</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2) </a:t>
            </a:r>
            <a:r>
              <a:rPr lang="en-US" sz="2500" b="1" i="0" u="none" strike="noStrike" cap="none">
                <a:solidFill>
                  <a:schemeClr val="dk1"/>
                </a:solidFill>
                <a:latin typeface="Arial"/>
                <a:ea typeface="Arial"/>
                <a:cs typeface="Arial"/>
                <a:sym typeface="Arial"/>
              </a:rPr>
              <a:t>Premotor area- </a:t>
            </a:r>
            <a:r>
              <a:rPr lang="en-US" sz="2500" b="0" i="0" u="none" strike="noStrike" cap="none">
                <a:solidFill>
                  <a:schemeClr val="dk1"/>
                </a:solidFill>
                <a:latin typeface="Arial"/>
                <a:ea typeface="Arial"/>
                <a:cs typeface="Arial"/>
                <a:sym typeface="Arial"/>
              </a:rPr>
              <a:t>controls the movement patterns of muscle groups to perform specific tasks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3) </a:t>
            </a:r>
            <a:r>
              <a:rPr lang="en-US" sz="2500" b="1" i="0" u="none" strike="noStrike" cap="none">
                <a:solidFill>
                  <a:schemeClr val="dk1"/>
                </a:solidFill>
                <a:latin typeface="Arial"/>
                <a:ea typeface="Arial"/>
                <a:cs typeface="Arial"/>
                <a:sym typeface="Arial"/>
              </a:rPr>
              <a:t>Supplemental motor area- </a:t>
            </a:r>
            <a:r>
              <a:rPr lang="en-US" sz="2500" b="0" i="0" u="none" strike="noStrike" cap="none">
                <a:solidFill>
                  <a:schemeClr val="dk1"/>
                </a:solidFill>
                <a:latin typeface="Arial"/>
                <a:ea typeface="Arial"/>
                <a:cs typeface="Arial"/>
                <a:sym typeface="Arial"/>
              </a:rPr>
              <a:t>seems to control “head and eye movements, attitudinal movements, vocalization, and yawning”, but little else is known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Within the Primary Motor Cortex, </a:t>
            </a:r>
            <a:r>
              <a:rPr lang="en-US" sz="2500" b="1" i="0" u="none" strike="noStrike" cap="none">
                <a:solidFill>
                  <a:schemeClr val="dk1"/>
                </a:solidFill>
                <a:latin typeface="Arial"/>
                <a:ea typeface="Arial"/>
                <a:cs typeface="Arial"/>
                <a:sym typeface="Arial"/>
              </a:rPr>
              <a:t>representations</a:t>
            </a:r>
            <a:r>
              <a:rPr lang="en-US" sz="2500" b="0" i="0" u="none" strike="noStrike" cap="none">
                <a:solidFill>
                  <a:schemeClr val="dk1"/>
                </a:solidFill>
                <a:latin typeface="Arial"/>
                <a:ea typeface="Arial"/>
                <a:cs typeface="Arial"/>
                <a:sym typeface="Arial"/>
              </a:rPr>
              <a:t> of every muscle group within the body. This allows for constant monitoring by the brain of the body’s state.</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466"/>
        <p:cNvGrpSpPr/>
        <p:nvPr/>
      </p:nvGrpSpPr>
      <p:grpSpPr>
        <a:xfrm>
          <a:off x="0" y="0"/>
          <a:ext cx="0" cy="0"/>
          <a:chOff x="0" y="0"/>
          <a:chExt cx="0" cy="0"/>
        </a:xfrm>
      </p:grpSpPr>
      <p:sp>
        <p:nvSpPr>
          <p:cNvPr id="467" name="Shape 467"/>
          <p:cNvSpPr/>
          <p:nvPr/>
        </p:nvSpPr>
        <p:spPr>
          <a:xfrm>
            <a:off x="548640" y="870139"/>
            <a:ext cx="11318240" cy="509370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premotor area will be responsible for carrying out actions involved in sports and training.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somatosensory cortex is located posterior to the central sulcus and the motor cortex.</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This cortex is divided into Somatic Sensory Area I and Somatic Sensory Area II. Somatic Sensory Area I is more dominant to sensory function.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hands, feet, and lips have more sensory receptors than most. These body parts need to be more sensitive and therefore have more receptors in order to perform their functions properly.</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Shape 472"/>
          <p:cNvSpPr/>
          <p:nvPr/>
        </p:nvSpPr>
        <p:spPr>
          <a:xfrm>
            <a:off x="245327" y="866222"/>
            <a:ext cx="11597268" cy="509370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When athletes train to become more adept at their sport via various sport-specific drills, they are training their brain to become more efficient at movements related to the demands of the sport. The premotor area is responsible for this type of development.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cerebellum assists in coordinating movement patterns of the </a:t>
            </a:r>
            <a:r>
              <a:rPr lang="en-US" sz="2500" b="1" i="0" u="none" strike="noStrike" cap="none">
                <a:solidFill>
                  <a:schemeClr val="dk1"/>
                </a:solidFill>
                <a:latin typeface="Arial"/>
                <a:ea typeface="Arial"/>
                <a:cs typeface="Arial"/>
                <a:sym typeface="Arial"/>
              </a:rPr>
              <a:t>distal extremities </a:t>
            </a:r>
            <a:r>
              <a:rPr lang="en-US" sz="2500" b="0" i="0" u="none" strike="noStrike" cap="none">
                <a:solidFill>
                  <a:schemeClr val="dk1"/>
                </a:solidFill>
                <a:latin typeface="Arial"/>
                <a:ea typeface="Arial"/>
                <a:cs typeface="Arial"/>
                <a:sym typeface="Arial"/>
              </a:rPr>
              <a:t>and also in coordinating the </a:t>
            </a:r>
            <a:r>
              <a:rPr lang="en-US" sz="2500" b="1" i="0" u="none" strike="noStrike" cap="none">
                <a:solidFill>
                  <a:schemeClr val="dk1"/>
                </a:solidFill>
                <a:latin typeface="Arial"/>
                <a:ea typeface="Arial"/>
                <a:cs typeface="Arial"/>
                <a:sym typeface="Arial"/>
              </a:rPr>
              <a:t>timing</a:t>
            </a:r>
            <a:r>
              <a:rPr lang="en-US" sz="2500" b="0" i="0" u="none" strike="noStrike" cap="none">
                <a:solidFill>
                  <a:schemeClr val="dk1"/>
                </a:solidFill>
                <a:latin typeface="Arial"/>
                <a:ea typeface="Arial"/>
                <a:cs typeface="Arial"/>
                <a:sym typeface="Arial"/>
              </a:rPr>
              <a:t> and </a:t>
            </a:r>
            <a:r>
              <a:rPr lang="en-US" sz="2500" b="1" i="0" u="none" strike="noStrike" cap="none">
                <a:solidFill>
                  <a:schemeClr val="dk1"/>
                </a:solidFill>
                <a:latin typeface="Arial"/>
                <a:ea typeface="Arial"/>
                <a:cs typeface="Arial"/>
                <a:sym typeface="Arial"/>
              </a:rPr>
              <a:t>sequence</a:t>
            </a:r>
            <a:r>
              <a:rPr lang="en-US" sz="2500" b="0" i="0" u="none" strike="noStrike" cap="none">
                <a:solidFill>
                  <a:schemeClr val="dk1"/>
                </a:solidFill>
                <a:latin typeface="Arial"/>
                <a:ea typeface="Arial"/>
                <a:cs typeface="Arial"/>
                <a:sym typeface="Arial"/>
              </a:rPr>
              <a:t> of movements.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Within the Cerebellum there are two hemispheres with a middle region that is referred to as the </a:t>
            </a:r>
            <a:r>
              <a:rPr lang="en-US" sz="2500" b="0" i="0" u="sng" strike="noStrike" cap="none">
                <a:solidFill>
                  <a:schemeClr val="dk1"/>
                </a:solidFill>
                <a:latin typeface="Arial"/>
                <a:ea typeface="Arial"/>
                <a:cs typeface="Arial"/>
                <a:sym typeface="Arial"/>
              </a:rPr>
              <a:t>vermis</a:t>
            </a:r>
            <a:r>
              <a:rPr lang="en-US" sz="2500" b="0" i="0" u="none" strike="noStrike" cap="none">
                <a:solidFill>
                  <a:schemeClr val="dk1"/>
                </a:solidFill>
                <a:latin typeface="Arial"/>
                <a:ea typeface="Arial"/>
                <a:cs typeface="Arial"/>
                <a:sym typeface="Arial"/>
              </a:rPr>
              <a:t>. This is comprised of three functional divisions, the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sng" strike="noStrike" cap="none">
                <a:solidFill>
                  <a:schemeClr val="dk1"/>
                </a:solidFill>
                <a:latin typeface="Arial"/>
                <a:ea typeface="Arial"/>
                <a:cs typeface="Arial"/>
                <a:sym typeface="Arial"/>
              </a:rPr>
              <a:t>spinocerebellum</a:t>
            </a:r>
            <a:r>
              <a:rPr lang="en-US" sz="2500" b="0" i="0" u="none" strike="noStrike" cap="none">
                <a:solidFill>
                  <a:schemeClr val="dk1"/>
                </a:solidFill>
                <a:latin typeface="Arial"/>
                <a:ea typeface="Arial"/>
                <a:cs typeface="Arial"/>
                <a:sym typeface="Arial"/>
              </a:rPr>
              <a:t>, </a:t>
            </a:r>
            <a:r>
              <a:rPr lang="en-US" sz="2500" b="0" i="0" u="sng" strike="noStrike" cap="none">
                <a:solidFill>
                  <a:schemeClr val="dk1"/>
                </a:solidFill>
                <a:latin typeface="Arial"/>
                <a:ea typeface="Arial"/>
                <a:cs typeface="Arial"/>
                <a:sym typeface="Arial"/>
              </a:rPr>
              <a:t>cerebrocerebellum, </a:t>
            </a:r>
            <a:r>
              <a:rPr lang="en-US" sz="2500" b="0" i="0" u="none" strike="noStrike" cap="none">
                <a:solidFill>
                  <a:schemeClr val="dk1"/>
                </a:solidFill>
                <a:latin typeface="Arial"/>
                <a:ea typeface="Arial"/>
                <a:cs typeface="Arial"/>
                <a:sym typeface="Arial"/>
              </a:rPr>
              <a:t>and </a:t>
            </a:r>
            <a:r>
              <a:rPr lang="en-US" sz="2500" b="0" i="0" u="sng" strike="noStrike" cap="none">
                <a:solidFill>
                  <a:schemeClr val="dk1"/>
                </a:solidFill>
                <a:latin typeface="Arial"/>
                <a:ea typeface="Arial"/>
                <a:cs typeface="Arial"/>
                <a:sym typeface="Arial"/>
              </a:rPr>
              <a:t>vestibulocerebellum</a:t>
            </a:r>
            <a:r>
              <a:rPr lang="en-US" sz="2500" b="0" i="0" u="none" strike="noStrike" cap="none">
                <a:solidFill>
                  <a:schemeClr val="dk1"/>
                </a:solidFill>
                <a:latin typeface="Arial"/>
                <a:ea typeface="Arial"/>
                <a:cs typeface="Arial"/>
                <a:sym typeface="Arial"/>
              </a:rPr>
              <a:t>, that receive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sng" strike="noStrike" cap="none">
                <a:solidFill>
                  <a:schemeClr val="dk1"/>
                </a:solidFill>
                <a:latin typeface="Arial"/>
                <a:ea typeface="Arial"/>
                <a:cs typeface="Arial"/>
                <a:sym typeface="Arial"/>
              </a:rPr>
              <a:t>Input </a:t>
            </a:r>
            <a:r>
              <a:rPr lang="en-US" sz="2500" b="0" i="0" u="none" strike="noStrike" cap="none">
                <a:solidFill>
                  <a:schemeClr val="dk1"/>
                </a:solidFill>
                <a:latin typeface="Arial"/>
                <a:ea typeface="Arial"/>
                <a:cs typeface="Arial"/>
                <a:sym typeface="Arial"/>
              </a:rPr>
              <a:t>signals, and sends </a:t>
            </a:r>
            <a:r>
              <a:rPr lang="en-US" sz="2500" b="0" i="0" u="sng" strike="noStrike" cap="none">
                <a:solidFill>
                  <a:schemeClr val="dk1"/>
                </a:solidFill>
                <a:latin typeface="Arial"/>
                <a:ea typeface="Arial"/>
                <a:cs typeface="Arial"/>
                <a:sym typeface="Arial"/>
              </a:rPr>
              <a:t> output </a:t>
            </a:r>
            <a:r>
              <a:rPr lang="en-US" sz="2500" b="0" i="0" u="none" strike="noStrike" cap="none">
                <a:solidFill>
                  <a:schemeClr val="dk1"/>
                </a:solidFill>
                <a:latin typeface="Arial"/>
                <a:ea typeface="Arial"/>
                <a:cs typeface="Arial"/>
                <a:sym typeface="Arial"/>
              </a:rPr>
              <a:t>signals to various parts of the CNS.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Shape 477"/>
          <p:cNvSpPr/>
          <p:nvPr/>
        </p:nvSpPr>
        <p:spPr>
          <a:xfrm>
            <a:off x="457200" y="784162"/>
            <a:ext cx="11461659" cy="509370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Spinocerebellum – processes information regarding limb and joint position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Cerebrocerebellum – involved in motor control such as fine finger  movements in typing</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Vestibulocerebellum – involved in balance and eye movement function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All three divisions are responsible for a different type of motion necessary to make athletic movements and training safely.</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Dorsal columns are the areas of the spinal cord that carry proprioceptive input to the brain.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481"/>
        <p:cNvGrpSpPr/>
        <p:nvPr/>
      </p:nvGrpSpPr>
      <p:grpSpPr>
        <a:xfrm>
          <a:off x="0" y="0"/>
          <a:ext cx="0" cy="0"/>
          <a:chOff x="0" y="0"/>
          <a:chExt cx="0" cy="0"/>
        </a:xfrm>
      </p:grpSpPr>
      <p:sp>
        <p:nvSpPr>
          <p:cNvPr id="482" name="Shape 482"/>
          <p:cNvSpPr/>
          <p:nvPr/>
        </p:nvSpPr>
        <p:spPr>
          <a:xfrm>
            <a:off x="478972" y="811965"/>
            <a:ext cx="11146971" cy="509370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Proprioception is the sensation of knowing a body part’s position in space. This system does not rely on visual cues to determine body’s position rather it is solely based on the feedback of the mechanoreceptors.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Muscle spindles and Golgi Tendon Organs are similar in nature. However, each has a specific function based upon the stressors exerted on the muscle. Muscle spindles - proprioceptive receptors that provide feedback on muscles when they are stretched or relaxed.  This information is used to interpret position and movement of a joint based on the amount of stretch in a muscle.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Golgi tendon Organs - receptors that provide feedback on the amount of</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tension being exerted on a tendon. It will cause the muscle to contract to avoid being over stretched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Shape 487"/>
          <p:cNvSpPr/>
          <p:nvPr/>
        </p:nvSpPr>
        <p:spPr>
          <a:xfrm>
            <a:off x="500741" y="801205"/>
            <a:ext cx="11103429" cy="4972772"/>
          </a:xfrm>
          <a:prstGeom prst="rect">
            <a:avLst/>
          </a:prstGeom>
          <a:noFill/>
          <a:ln>
            <a:noFill/>
          </a:ln>
        </p:spPr>
        <p:txBody>
          <a:bodyPr spcFirstLastPara="1" wrap="square" lIns="91425" tIns="45700" rIns="91425" bIns="45700" anchor="t" anchorCtr="0">
            <a:noAutofit/>
          </a:bodyPr>
          <a:lstStyle/>
          <a:p>
            <a:pPr marL="63500" marR="194945" lvl="0" indent="0" algn="l" rtl="0">
              <a:lnSpc>
                <a:spcPct val="115000"/>
              </a:lnSpc>
              <a:spcBef>
                <a:spcPts val="0"/>
              </a:spcBef>
              <a:spcAft>
                <a:spcPts val="0"/>
              </a:spcAft>
              <a:buClr>
                <a:srgbClr val="000000"/>
              </a:buClr>
              <a:buSzPts val="2500"/>
              <a:buFont typeface="Arial"/>
              <a:buNone/>
            </a:pPr>
            <a:r>
              <a:rPr lang="en-US" sz="2500" b="0" i="0" u="sng" strike="noStrike" cap="none">
                <a:solidFill>
                  <a:schemeClr val="dk1"/>
                </a:solidFill>
                <a:latin typeface="Arial"/>
                <a:ea typeface="Arial"/>
                <a:cs typeface="Arial"/>
                <a:sym typeface="Arial"/>
              </a:rPr>
              <a:t>Proprioception, </a:t>
            </a:r>
            <a:r>
              <a:rPr lang="en-US" sz="2500" b="0" i="0" u="none" strike="noStrike" cap="none">
                <a:solidFill>
                  <a:schemeClr val="dk1"/>
                </a:solidFill>
                <a:latin typeface="Arial"/>
                <a:ea typeface="Arial"/>
                <a:cs typeface="Arial"/>
                <a:sym typeface="Arial"/>
              </a:rPr>
              <a:t>or the body’s ability to know its position is a result of the various sensory mechanisms, mechanoreceptors, GTO and muscle spindles. All of the following are located in the fascia of the muscle.</a:t>
            </a:r>
            <a:endParaRPr sz="1400" b="0" i="0" u="none" strike="noStrike" cap="none">
              <a:solidFill>
                <a:srgbClr val="000000"/>
              </a:solidFill>
              <a:latin typeface="Arial"/>
              <a:ea typeface="Arial"/>
              <a:cs typeface="Arial"/>
              <a:sym typeface="Arial"/>
            </a:endParaRPr>
          </a:p>
          <a:p>
            <a:pPr marL="63500" marR="194945" lvl="0" indent="0" algn="l" rtl="0">
              <a:lnSpc>
                <a:spcPct val="115000"/>
              </a:lnSpc>
              <a:spcBef>
                <a:spcPts val="9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194945" lvl="0" indent="0" algn="l" rtl="0">
              <a:lnSpc>
                <a:spcPct val="115000"/>
              </a:lnSpc>
              <a:spcBef>
                <a:spcPts val="9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Corticospinal Tract is a major pathway where </a:t>
            </a:r>
            <a:r>
              <a:rPr lang="en-US" sz="2500" b="0" i="0" u="sng" strike="noStrike" cap="none">
                <a:solidFill>
                  <a:schemeClr val="dk1"/>
                </a:solidFill>
                <a:latin typeface="Arial"/>
                <a:ea typeface="Arial"/>
                <a:cs typeface="Arial"/>
                <a:sym typeface="Arial"/>
              </a:rPr>
              <a:t>nerves </a:t>
            </a:r>
            <a:r>
              <a:rPr lang="en-US" sz="2500" b="0" i="0" u="none" strike="noStrike" cap="none">
                <a:solidFill>
                  <a:schemeClr val="dk1"/>
                </a:solidFill>
                <a:latin typeface="Arial"/>
                <a:ea typeface="Arial"/>
                <a:cs typeface="Arial"/>
                <a:sym typeface="Arial"/>
              </a:rPr>
              <a:t>link muscles to the brain. Along this pathway, </a:t>
            </a:r>
            <a:r>
              <a:rPr lang="en-US" sz="2500" b="0" i="0" u="sng" strike="noStrike" cap="none">
                <a:solidFill>
                  <a:schemeClr val="dk1"/>
                </a:solidFill>
                <a:latin typeface="Arial"/>
                <a:ea typeface="Arial"/>
                <a:cs typeface="Arial"/>
                <a:sym typeface="Arial"/>
              </a:rPr>
              <a:t>signals </a:t>
            </a:r>
            <a:r>
              <a:rPr lang="en-US" sz="2500" b="0" i="0" u="none" strike="noStrike" cap="none">
                <a:solidFill>
                  <a:schemeClr val="dk1"/>
                </a:solidFill>
                <a:latin typeface="Arial"/>
                <a:ea typeface="Arial"/>
                <a:cs typeface="Arial"/>
                <a:sym typeface="Arial"/>
              </a:rPr>
              <a:t>are transmitted from the efferent and afferent pathways to allow for </a:t>
            </a:r>
            <a:r>
              <a:rPr lang="en-US" sz="2500" b="0" i="0" u="sng" strike="noStrike" cap="none">
                <a:solidFill>
                  <a:schemeClr val="dk1"/>
                </a:solidFill>
                <a:latin typeface="Arial"/>
                <a:ea typeface="Arial"/>
                <a:cs typeface="Arial"/>
                <a:sym typeface="Arial"/>
              </a:rPr>
              <a:t>movement</a:t>
            </a:r>
            <a:r>
              <a:rPr lang="en-US" sz="2500" b="0" i="0" u="none" strike="noStrike" cap="none">
                <a:solidFill>
                  <a:schemeClr val="dk1"/>
                </a:solidFill>
                <a:latin typeface="Arial"/>
                <a:ea typeface="Arial"/>
                <a:cs typeface="Arial"/>
                <a:sym typeface="Arial"/>
              </a:rPr>
              <a:t>. </a:t>
            </a:r>
            <a:endParaRPr sz="2500" b="0" i="0" u="none" strike="noStrike" cap="none">
              <a:solidFill>
                <a:schemeClr val="dk1"/>
              </a:solidFill>
              <a:latin typeface="Arial"/>
              <a:ea typeface="Arial"/>
              <a:cs typeface="Arial"/>
              <a:sym typeface="Arial"/>
            </a:endParaRPr>
          </a:p>
          <a:p>
            <a:pPr marL="63500" marR="194945" lvl="0" indent="0" algn="l" rtl="0">
              <a:lnSpc>
                <a:spcPct val="115000"/>
              </a:lnSpc>
              <a:spcBef>
                <a:spcPts val="9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194945" lvl="0" indent="0" algn="l" rtl="0">
              <a:lnSpc>
                <a:spcPct val="115000"/>
              </a:lnSpc>
              <a:spcBef>
                <a:spcPts val="9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Efferent pathways begin in the CNS at the brain and end at the effector sites somewhere within the body. Afferent pathways begin at a sensory receptor and end in the CNS at the brain.</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p:nvPr/>
        </p:nvSpPr>
        <p:spPr>
          <a:xfrm>
            <a:off x="192066" y="851677"/>
            <a:ext cx="11857972" cy="4966744"/>
          </a:xfrm>
          <a:prstGeom prst="rect">
            <a:avLst/>
          </a:prstGeom>
          <a:noFill/>
          <a:ln>
            <a:noFill/>
          </a:ln>
        </p:spPr>
        <p:txBody>
          <a:bodyPr spcFirstLastPara="1" wrap="square" lIns="91425" tIns="45700" rIns="91425" bIns="45700" anchor="t" anchorCtr="0">
            <a:noAutofit/>
          </a:bodyPr>
          <a:lstStyle/>
          <a:p>
            <a:pPr marL="76200" marR="1280160" lvl="0" indent="0" algn="ctr" rtl="0">
              <a:lnSpc>
                <a:spcPct val="115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FAQ:</a:t>
            </a:r>
            <a:endParaRPr sz="1400" b="0" i="0" u="none" strike="noStrike" cap="none">
              <a:solidFill>
                <a:srgbClr val="000000"/>
              </a:solidFill>
              <a:latin typeface="Arial"/>
              <a:ea typeface="Arial"/>
              <a:cs typeface="Arial"/>
              <a:sym typeface="Arial"/>
            </a:endParaRPr>
          </a:p>
          <a:p>
            <a:pPr marL="76200" marR="1280160" lvl="0" indent="0" algn="l" rtl="0">
              <a:lnSpc>
                <a:spcPct val="100000"/>
              </a:lnSpc>
              <a:spcBef>
                <a:spcPts val="0"/>
              </a:spcBef>
              <a:spcAft>
                <a:spcPts val="0"/>
              </a:spcAft>
              <a:buClr>
                <a:srgbClr val="000000"/>
              </a:buClr>
              <a:buSzPts val="1800"/>
              <a:buFont typeface="Arial"/>
              <a:buNone/>
            </a:pPr>
            <a:endParaRPr sz="1800" b="1" i="0" u="none" strike="noStrike" cap="none">
              <a:solidFill>
                <a:schemeClr val="dk1"/>
              </a:solidFill>
              <a:latin typeface="Arial"/>
              <a:ea typeface="Arial"/>
              <a:cs typeface="Arial"/>
              <a:sym typeface="Arial"/>
            </a:endParaRPr>
          </a:p>
          <a:p>
            <a:pPr marL="76200" marR="128016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I injured my knee and my doctor told me to rest it for a while. Do I? </a:t>
            </a:r>
            <a:r>
              <a:rPr lang="en-US" sz="1800" b="0" i="0" u="none" strike="noStrike" cap="none">
                <a:solidFill>
                  <a:schemeClr val="dk1"/>
                </a:solidFill>
                <a:latin typeface="Arial"/>
                <a:ea typeface="Arial"/>
                <a:cs typeface="Arial"/>
                <a:sym typeface="Arial"/>
              </a:rPr>
              <a:t>So long as the joint is stable, this is the worst thing you can do. Pampering a stable injury  for  extended  periods  causes  muscle  atrophy  and  decreased  blood  flow.  All injuries should be functionally rehabilitated under careful supervision by a health professional. There are doctors that base their whole practice on movement therapies for injuries, find them. Keep in mind there are injuries that rest is the only answer.</a:t>
            </a:r>
            <a:endParaRPr sz="1400" b="0" i="0" u="none" strike="noStrike" cap="none">
              <a:solidFill>
                <a:srgbClr val="000000"/>
              </a:solidFill>
              <a:latin typeface="Arial"/>
              <a:ea typeface="Arial"/>
              <a:cs typeface="Arial"/>
              <a:sym typeface="Arial"/>
            </a:endParaRPr>
          </a:p>
          <a:p>
            <a:pPr marL="76200" marR="128016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Should I cut carbohydrates out of my diet? </a:t>
            </a:r>
            <a:r>
              <a:rPr lang="en-US" sz="1800" b="0" i="0" u="none" strike="noStrike" cap="none">
                <a:solidFill>
                  <a:schemeClr val="dk1"/>
                </a:solidFill>
                <a:latin typeface="Arial"/>
                <a:ea typeface="Arial"/>
                <a:cs typeface="Arial"/>
                <a:sym typeface="Arial"/>
              </a:rPr>
              <a:t>NO! Only cut out high, glycemic carbohydrates. Carbohydrates are essential for cellular function. Eating carbohydrates that do not spike insulin levels is healthy and effective for weight loss.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Arial"/>
                <a:ea typeface="Arial"/>
                <a:cs typeface="Arial"/>
                <a:sym typeface="Arial"/>
              </a:rPr>
              <a:t>My doctor told me to walk to get some exercise for my aches. Is walking enough? </a:t>
            </a:r>
            <a:r>
              <a:rPr lang="en-US" sz="1800" b="0" i="0" u="none" strike="noStrike" cap="none">
                <a:solidFill>
                  <a:schemeClr val="dk1"/>
                </a:solidFill>
                <a:latin typeface="Arial"/>
                <a:ea typeface="Arial"/>
                <a:cs typeface="Arial"/>
                <a:sym typeface="Arial"/>
              </a:rPr>
              <a:t>NO WAY! If walking were enough, everyone would be healthy as we all walk. If you have pain chances are there is a biomechanical issue. My first suggestion would be to stretch. More walking may further aggravate the issue; you need to correct the imbalance first, not just walk more. I suggest seeing a Physical Therapist for this situation if stretching doesn’t help.</a:t>
            </a:r>
            <a:endParaRPr sz="1400" b="0" i="0" u="none" strike="noStrike" cap="none">
              <a:solidFill>
                <a:srgbClr val="000000"/>
              </a:solidFill>
              <a:latin typeface="Arial"/>
              <a:ea typeface="Arial"/>
              <a:cs typeface="Arial"/>
              <a:sym typeface="Arial"/>
            </a:endParaRPr>
          </a:p>
          <a:p>
            <a:pPr marL="76200" marR="128016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Arial"/>
              <a:ea typeface="Arial"/>
              <a:cs typeface="Arial"/>
              <a:sym typeface="Arial"/>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Shape 492"/>
          <p:cNvSpPr/>
          <p:nvPr/>
        </p:nvSpPr>
        <p:spPr>
          <a:xfrm>
            <a:off x="674914" y="1532768"/>
            <a:ext cx="11234058" cy="2785378"/>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An individual’s cognitive process allows them to learn the necessary movements performed during training. The various sensory mechanisms all affect upon the processing of motor tasks due to the nature of the task itself and how the musculature of the body responds. All motor tasks are affected by the ability of the sensory and motor pathways to interpret and transmit signal, as well as how well certain muscle groups function in relation to physical imbalances.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Shape 497"/>
          <p:cNvSpPr/>
          <p:nvPr/>
        </p:nvSpPr>
        <p:spPr>
          <a:xfrm>
            <a:off x="348344" y="702110"/>
            <a:ext cx="11625942" cy="5193729"/>
          </a:xfrm>
          <a:prstGeom prst="rect">
            <a:avLst/>
          </a:prstGeom>
          <a:noFill/>
          <a:ln>
            <a:noFill/>
          </a:ln>
        </p:spPr>
        <p:txBody>
          <a:bodyPr spcFirstLastPara="1" wrap="square" lIns="91425" tIns="45700" rIns="91425" bIns="45700" anchor="t" anchorCtr="0">
            <a:noAutofit/>
          </a:bodyPr>
          <a:lstStyle/>
          <a:p>
            <a:pPr marL="63500" marR="210820" lvl="0" indent="45720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Cognitive/conscious awareness (learning what to do)- stage where one learns how to actually produce motion in a particular region of the body correctly that requires conscious effort and concentration.</a:t>
            </a:r>
            <a:endParaRPr sz="2500" b="0" i="0" u="none" strike="noStrike" cap="none">
              <a:solidFill>
                <a:schemeClr val="dk1"/>
              </a:solidFill>
              <a:latin typeface="Arial"/>
              <a:ea typeface="Arial"/>
              <a:cs typeface="Arial"/>
              <a:sym typeface="Arial"/>
            </a:endParaRPr>
          </a:p>
          <a:p>
            <a:pPr marL="0" marR="0" lvl="0" indent="0" algn="l" rtl="0">
              <a:lnSpc>
                <a:spcPct val="52000"/>
              </a:lnSpc>
              <a:spcBef>
                <a:spcPts val="4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63500" marR="313690" lvl="0" indent="457200" algn="l" rtl="0">
              <a:lnSpc>
                <a:spcPct val="99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Associative phase (develop plan of action)- stage where more complex and challenging movements will be added once one is comfortable moving in their functional range with kinesthetic awareness. This might include the requirement of muscle activation in order to stabilize the region to perform the motion.</a:t>
            </a:r>
            <a:endParaRPr sz="2500" b="0" i="0" u="none" strike="noStrike" cap="none">
              <a:solidFill>
                <a:schemeClr val="dk1"/>
              </a:solidFill>
              <a:latin typeface="Arial"/>
              <a:ea typeface="Arial"/>
              <a:cs typeface="Arial"/>
              <a:sym typeface="Arial"/>
            </a:endParaRPr>
          </a:p>
          <a:p>
            <a:pPr marL="0" marR="0" lvl="0" indent="0" algn="l" rtl="0">
              <a:lnSpc>
                <a:spcPct val="52000"/>
              </a:lnSpc>
              <a:spcBef>
                <a:spcPts val="5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64135" marR="35560" lvl="0" indent="457200" algn="l" rtl="0">
              <a:lnSpc>
                <a:spcPct val="99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Automotive phase (automatic)- occurs when the motion is embedded and does not have to be constantly thought of in order to perform. This will be demonstrated when motions can be performed on unstable surfaces or when there are several external challenges trying to alter the movement pattern.</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Shape 502"/>
          <p:cNvSpPr/>
          <p:nvPr/>
        </p:nvSpPr>
        <p:spPr>
          <a:xfrm>
            <a:off x="391886" y="584538"/>
            <a:ext cx="11430000" cy="5863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When training an individual, taking into consideration their abilities is very important. Some individuals are more adaptive than others, but, nonetheless, progressions must be followed. It is never wise to attempt heavy weights, or complex movements with someone you are unsure of. Start simple, and work towards a higher degree of movement. </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Proper Sequence of Progressions: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Unloaded to loaded Simple to complex Slow to fast</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Endurance to strength to power</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Increased resistance</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Stable to labile (decreased points of support or use of unstable surfaces like ball or board)</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It is important to follow a progressive order from less to more difficult so that the trainee can focus on the basic movement before being challenged by other variables.</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Shape 506"/>
        <p:cNvGrpSpPr/>
        <p:nvPr/>
      </p:nvGrpSpPr>
      <p:grpSpPr>
        <a:xfrm>
          <a:off x="0" y="0"/>
          <a:ext cx="0" cy="0"/>
          <a:chOff x="0" y="0"/>
          <a:chExt cx="0" cy="0"/>
        </a:xfrm>
      </p:grpSpPr>
      <p:sp>
        <p:nvSpPr>
          <p:cNvPr id="507" name="Shape 507"/>
          <p:cNvSpPr/>
          <p:nvPr/>
        </p:nvSpPr>
        <p:spPr>
          <a:xfrm>
            <a:off x="304800" y="441849"/>
            <a:ext cx="11168743" cy="624786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As a trainee’s brain develops more consistent motor patterns, they will be capable of handling more complex movements and tasks. </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Progression of the squat:</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TRX or Foam Roller Squats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Unsupported squats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Weighted Squats</a:t>
            </a:r>
            <a:endParaRPr sz="1400" b="0" i="0" u="none" strike="noStrike" cap="none">
              <a:solidFill>
                <a:srgbClr val="000000"/>
              </a:solidFill>
              <a:latin typeface="Arial"/>
              <a:ea typeface="Arial"/>
              <a:cs typeface="Arial"/>
              <a:sym typeface="Arial"/>
            </a:endParaRPr>
          </a:p>
          <a:p>
            <a:pPr marL="342900" marR="0" lvl="0" indent="-34290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Squats on unstable surface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Reflex – automatic involuntary motor response to afferent signal</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Reactive – action based on a cue or set order</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Contextual Interference – being able to do any task at any time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Proactive – anticipating and carrying out what needs to be done in an array of environmental changes</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Shape 512"/>
          <p:cNvSpPr/>
          <p:nvPr/>
        </p:nvSpPr>
        <p:spPr>
          <a:xfrm>
            <a:off x="413657" y="158757"/>
            <a:ext cx="11321143" cy="6627455"/>
          </a:xfrm>
          <a:prstGeom prst="rect">
            <a:avLst/>
          </a:prstGeom>
          <a:noFill/>
          <a:ln>
            <a:noFill/>
          </a:ln>
        </p:spPr>
        <p:txBody>
          <a:bodyPr spcFirstLastPara="1" wrap="square" lIns="91425" tIns="45700" rIns="91425" bIns="45700" anchor="t" anchorCtr="0">
            <a:noAutofit/>
          </a:bodyPr>
          <a:lstStyle/>
          <a:p>
            <a:pPr marL="63500" marR="36830" lvl="0" indent="0" algn="l" rtl="0">
              <a:lnSpc>
                <a:spcPct val="99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When coaching beginners, the old adage of “less is more” holds much weight. A trainer can never expect a trainee to progress with leaps and bounds within a single session, nor should the trainer coach that way. A knowledgeable trainer should be able to recognize a variety of factors that are pertinent to the needs of the trainee.</a:t>
            </a:r>
            <a:endParaRPr sz="1400" b="0" i="0" u="none" strike="noStrike" cap="none">
              <a:solidFill>
                <a:srgbClr val="000000"/>
              </a:solidFill>
              <a:latin typeface="Arial"/>
              <a:ea typeface="Arial"/>
              <a:cs typeface="Arial"/>
              <a:sym typeface="Arial"/>
            </a:endParaRPr>
          </a:p>
          <a:p>
            <a:pPr marL="63500" marR="36830" lvl="0" indent="0" algn="l" rtl="0">
              <a:lnSpc>
                <a:spcPct val="99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36830" lvl="0" indent="0" algn="l" rtl="0">
              <a:lnSpc>
                <a:spcPct val="99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Problems often associated with beginners and the role of a trainer in overcoming those problems: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Do not know where to focus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Takes too long to process information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Poor decision making</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Poor movement patterns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Trainer’s Function in overcoming problems: Identify the goal</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Identify the environment</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Structure specific program according to goals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Provide motivation and maintain focus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Provide feedback</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Shape 516"/>
        <p:cNvGrpSpPr/>
        <p:nvPr/>
      </p:nvGrpSpPr>
      <p:grpSpPr>
        <a:xfrm>
          <a:off x="0" y="0"/>
          <a:ext cx="0" cy="0"/>
          <a:chOff x="0" y="0"/>
          <a:chExt cx="0" cy="0"/>
        </a:xfrm>
      </p:grpSpPr>
      <p:sp>
        <p:nvSpPr>
          <p:cNvPr id="517" name="Shape 517"/>
          <p:cNvSpPr/>
          <p:nvPr/>
        </p:nvSpPr>
        <p:spPr>
          <a:xfrm>
            <a:off x="283029" y="344005"/>
            <a:ext cx="11364686" cy="5401479"/>
          </a:xfrm>
          <a:prstGeom prst="rect">
            <a:avLst/>
          </a:prstGeom>
          <a:noFill/>
          <a:ln>
            <a:noFill/>
          </a:ln>
        </p:spPr>
        <p:txBody>
          <a:bodyPr spcFirstLastPara="1" wrap="square" lIns="91425" tIns="45700" rIns="91425" bIns="45700" anchor="t" anchorCtr="0">
            <a:noAutofit/>
          </a:bodyPr>
          <a:lstStyle/>
          <a:p>
            <a:pPr marL="63500" marR="4445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ATP is used in conjunction with a calcium ion to cause movement of the sliding filaments, actin and myosin, along the cross bridges. The resulting contraction is a result of the actin and myosin pulling together.</a:t>
            </a:r>
            <a:endParaRPr sz="1400" b="0" i="0" u="none" strike="noStrike" cap="none">
              <a:solidFill>
                <a:srgbClr val="000000"/>
              </a:solidFill>
              <a:latin typeface="Arial"/>
              <a:ea typeface="Arial"/>
              <a:cs typeface="Arial"/>
              <a:sym typeface="Arial"/>
            </a:endParaRPr>
          </a:p>
          <a:p>
            <a:pPr marL="63500" marR="44450" lvl="0" indent="0" algn="l" rtl="0">
              <a:lnSpc>
                <a:spcPct val="115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4445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components of a muscle cell are ribosomes, mitochondria, actin, myosin, myofibrils, sarcomere, sarcolemma, sarcoplasmic reticulum, motor end plate, perimysium, epimysium, endomysium.</a:t>
            </a:r>
            <a:endParaRPr sz="1400" b="0" i="0" u="none" strike="noStrike" cap="none">
              <a:solidFill>
                <a:srgbClr val="000000"/>
              </a:solidFill>
              <a:latin typeface="Arial"/>
              <a:ea typeface="Arial"/>
              <a:cs typeface="Arial"/>
              <a:sym typeface="Arial"/>
            </a:endParaRPr>
          </a:p>
          <a:p>
            <a:pPr marL="63500" marR="44450" lvl="0" indent="0" algn="l" rtl="0">
              <a:lnSpc>
                <a:spcPct val="115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4445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3 types of fibers:</a:t>
            </a:r>
            <a:endParaRPr sz="1400" b="0" i="0" u="none" strike="noStrike" cap="none">
              <a:solidFill>
                <a:srgbClr val="000000"/>
              </a:solidFill>
              <a:latin typeface="Arial"/>
              <a:ea typeface="Arial"/>
              <a:cs typeface="Arial"/>
              <a:sym typeface="Arial"/>
            </a:endParaRPr>
          </a:p>
          <a:p>
            <a:pPr marL="406400" marR="44450" lvl="0" indent="-342900" algn="l" rtl="0">
              <a:lnSpc>
                <a:spcPct val="115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Skeletal muscle fibers</a:t>
            </a:r>
            <a:endParaRPr sz="1400" b="0" i="0" u="none" strike="noStrike" cap="none">
              <a:solidFill>
                <a:srgbClr val="000000"/>
              </a:solidFill>
              <a:latin typeface="Arial"/>
              <a:ea typeface="Arial"/>
              <a:cs typeface="Arial"/>
              <a:sym typeface="Arial"/>
            </a:endParaRPr>
          </a:p>
          <a:p>
            <a:pPr marL="406400" marR="44450" lvl="0" indent="-342900" algn="l" rtl="0">
              <a:lnSpc>
                <a:spcPct val="115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Smooth muscle fibers</a:t>
            </a:r>
            <a:endParaRPr sz="1400" b="0" i="0" u="none" strike="noStrike" cap="none">
              <a:solidFill>
                <a:srgbClr val="000000"/>
              </a:solidFill>
              <a:latin typeface="Arial"/>
              <a:ea typeface="Arial"/>
              <a:cs typeface="Arial"/>
              <a:sym typeface="Arial"/>
            </a:endParaRPr>
          </a:p>
          <a:p>
            <a:pPr marL="406400" marR="44450" lvl="0" indent="-342900" algn="l" rtl="0">
              <a:lnSpc>
                <a:spcPct val="115000"/>
              </a:lnSpc>
              <a:spcBef>
                <a:spcPts val="0"/>
              </a:spcBef>
              <a:spcAft>
                <a:spcPts val="0"/>
              </a:spcAft>
              <a:buClr>
                <a:schemeClr val="dk1"/>
              </a:buClr>
              <a:buSzPts val="2500"/>
              <a:buFont typeface="Arial"/>
              <a:buChar char="•"/>
            </a:pPr>
            <a:r>
              <a:rPr lang="en-US" sz="2500" b="0" i="0" u="none" strike="noStrike" cap="none">
                <a:solidFill>
                  <a:schemeClr val="dk1"/>
                </a:solidFill>
                <a:latin typeface="Arial"/>
                <a:ea typeface="Arial"/>
                <a:cs typeface="Arial"/>
                <a:sym typeface="Arial"/>
              </a:rPr>
              <a:t>Cardiac muscle fibers</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Shape 521"/>
        <p:cNvGrpSpPr/>
        <p:nvPr/>
      </p:nvGrpSpPr>
      <p:grpSpPr>
        <a:xfrm>
          <a:off x="0" y="0"/>
          <a:ext cx="0" cy="0"/>
          <a:chOff x="0" y="0"/>
          <a:chExt cx="0" cy="0"/>
        </a:xfrm>
      </p:grpSpPr>
      <p:sp>
        <p:nvSpPr>
          <p:cNvPr id="522" name="Shape 522"/>
          <p:cNvSpPr/>
          <p:nvPr/>
        </p:nvSpPr>
        <p:spPr>
          <a:xfrm>
            <a:off x="491835" y="1099505"/>
            <a:ext cx="11249891" cy="4746171"/>
          </a:xfrm>
          <a:prstGeom prst="rect">
            <a:avLst/>
          </a:prstGeom>
          <a:noFill/>
          <a:ln>
            <a:noFill/>
          </a:ln>
        </p:spPr>
        <p:txBody>
          <a:bodyPr spcFirstLastPara="1" wrap="square" lIns="91425" tIns="45700" rIns="91425" bIns="45700" anchor="t" anchorCtr="0">
            <a:noAutofit/>
          </a:bodyPr>
          <a:lstStyle/>
          <a:p>
            <a:pPr marL="63500" marR="94615" lvl="0" indent="0" algn="l" rtl="0">
              <a:lnSpc>
                <a:spcPct val="114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White, fast-twitch: limited capillaries and mitochondria. Function limited in duration to high intensity, powerful bursts. Activities include, jumping, throwing, Olympic lifting, 1-3 repetition maxes.</a:t>
            </a:r>
            <a:endParaRPr sz="2500" b="0" i="0" u="none" strike="noStrike" cap="none">
              <a:solidFill>
                <a:schemeClr val="dk1"/>
              </a:solidFill>
              <a:latin typeface="Arial"/>
              <a:ea typeface="Arial"/>
              <a:cs typeface="Arial"/>
              <a:sym typeface="Arial"/>
            </a:endParaRPr>
          </a:p>
          <a:p>
            <a:pPr marL="0" marR="0" lvl="0" indent="0" algn="l" rtl="0">
              <a:lnSpc>
                <a:spcPct val="40000"/>
              </a:lnSpc>
              <a:spcBef>
                <a:spcPts val="1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63500" marR="12446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Red, fast-twitch: moderate number of capillaries and mitochondria. Function limited in duration to short-duration bursts lasting no more than 30 seconds. Activities include, wrestling, sprinting, 6-8 repetitions.</a:t>
            </a:r>
            <a:endParaRPr sz="2500" b="0" i="0" u="none" strike="noStrike" cap="none">
              <a:solidFill>
                <a:schemeClr val="dk1"/>
              </a:solidFill>
              <a:latin typeface="Arial"/>
              <a:ea typeface="Arial"/>
              <a:cs typeface="Arial"/>
              <a:sym typeface="Arial"/>
            </a:endParaRPr>
          </a:p>
          <a:p>
            <a:pPr marL="0" marR="0" lvl="0" indent="0" algn="l" rtl="0">
              <a:lnSpc>
                <a:spcPct val="38000"/>
              </a:lnSpc>
              <a:spcBef>
                <a:spcPts val="4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63500" marR="129540" lvl="0" indent="0" algn="l" rtl="0">
              <a:lnSpc>
                <a:spcPct val="114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Red, slow-twitch: increased number of capillaries and mitochondria. Functions limited to long-term postural maintenance, distance running, aerobic exercise, 15 + repetitions.</a:t>
            </a:r>
            <a:endParaRPr sz="1400" b="0" i="0" u="none" strike="noStrike" cap="none">
              <a:solidFill>
                <a:srgbClr val="000000"/>
              </a:solidFill>
              <a:latin typeface="Arial"/>
              <a:ea typeface="Arial"/>
              <a:cs typeface="Arial"/>
              <a:sym typeface="Arial"/>
            </a:endParaRPr>
          </a:p>
          <a:p>
            <a:pPr marL="63500" marR="129540" lvl="0" indent="0" algn="l" rtl="0">
              <a:lnSpc>
                <a:spcPct val="114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Shape 527"/>
          <p:cNvSpPr/>
          <p:nvPr/>
        </p:nvSpPr>
        <p:spPr>
          <a:xfrm>
            <a:off x="540327" y="1033573"/>
            <a:ext cx="11263746" cy="4441537"/>
          </a:xfrm>
          <a:prstGeom prst="rect">
            <a:avLst/>
          </a:prstGeom>
          <a:noFill/>
          <a:ln>
            <a:noFill/>
          </a:ln>
        </p:spPr>
        <p:txBody>
          <a:bodyPr spcFirstLastPara="1" wrap="square" lIns="91425" tIns="45700" rIns="91425" bIns="45700" anchor="t" anchorCtr="0">
            <a:noAutofit/>
          </a:bodyPr>
          <a:lstStyle/>
          <a:p>
            <a:pPr marL="63500" marR="163195" lvl="0" indent="0" algn="l" rtl="0">
              <a:lnSpc>
                <a:spcPct val="114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Even though there are three muscle fiber types, they are all the same in structure and form. What makes them different is the number of </a:t>
            </a:r>
            <a:r>
              <a:rPr lang="en-US" sz="2500" b="0" i="0" u="sng" strike="noStrike" cap="none">
                <a:solidFill>
                  <a:schemeClr val="dk1"/>
                </a:solidFill>
                <a:latin typeface="Arial"/>
                <a:ea typeface="Arial"/>
                <a:cs typeface="Arial"/>
                <a:sym typeface="Arial"/>
              </a:rPr>
              <a:t>internal components </a:t>
            </a:r>
            <a:r>
              <a:rPr lang="en-US" sz="2500" b="0" i="0" u="none" strike="noStrike" cap="none">
                <a:solidFill>
                  <a:schemeClr val="dk1"/>
                </a:solidFill>
                <a:latin typeface="Arial"/>
                <a:ea typeface="Arial"/>
                <a:cs typeface="Arial"/>
                <a:sym typeface="Arial"/>
              </a:rPr>
              <a:t>such as </a:t>
            </a:r>
            <a:r>
              <a:rPr lang="en-US" sz="2500" b="0" i="0" u="sng" strike="noStrike" cap="none">
                <a:solidFill>
                  <a:schemeClr val="dk1"/>
                </a:solidFill>
                <a:latin typeface="Arial"/>
                <a:ea typeface="Arial"/>
                <a:cs typeface="Arial"/>
                <a:sym typeface="Arial"/>
              </a:rPr>
              <a:t>myofibrils </a:t>
            </a:r>
            <a:r>
              <a:rPr lang="en-US" sz="2500" b="0" i="0" u="none" strike="noStrike" cap="none">
                <a:solidFill>
                  <a:schemeClr val="dk1"/>
                </a:solidFill>
                <a:latin typeface="Arial"/>
                <a:ea typeface="Arial"/>
                <a:cs typeface="Arial"/>
                <a:sym typeface="Arial"/>
              </a:rPr>
              <a:t>and </a:t>
            </a:r>
            <a:r>
              <a:rPr lang="en-US" sz="2500" b="0" i="0" u="sng" strike="noStrike" cap="none">
                <a:solidFill>
                  <a:schemeClr val="dk1"/>
                </a:solidFill>
                <a:latin typeface="Arial"/>
                <a:ea typeface="Arial"/>
                <a:cs typeface="Arial"/>
                <a:sym typeface="Arial"/>
              </a:rPr>
              <a:t>mitochondria.</a:t>
            </a:r>
            <a:r>
              <a:rPr lang="en-US" sz="2500" b="0" i="0" u="none" strike="noStrike" cap="none">
                <a:solidFill>
                  <a:schemeClr val="dk1"/>
                </a:solidFill>
                <a:latin typeface="Arial"/>
                <a:ea typeface="Arial"/>
                <a:cs typeface="Arial"/>
                <a:sym typeface="Arial"/>
              </a:rPr>
              <a:t> The efficacy of each fiber-type’s performance is based upon the thickness and degree of insulation, or </a:t>
            </a:r>
            <a:r>
              <a:rPr lang="en-US" sz="2500" b="0" i="0" u="sng" strike="noStrike" cap="none">
                <a:solidFill>
                  <a:schemeClr val="dk1"/>
                </a:solidFill>
                <a:latin typeface="Arial"/>
                <a:ea typeface="Arial"/>
                <a:cs typeface="Arial"/>
                <a:sym typeface="Arial"/>
              </a:rPr>
              <a:t>myelination</a:t>
            </a:r>
            <a:r>
              <a:rPr lang="en-US" sz="2500" b="0" i="0" u="none" strike="noStrike" cap="none">
                <a:solidFill>
                  <a:schemeClr val="dk1"/>
                </a:solidFill>
                <a:latin typeface="Arial"/>
                <a:ea typeface="Arial"/>
                <a:cs typeface="Arial"/>
                <a:sym typeface="Arial"/>
              </a:rPr>
              <a:t> of the nerve. Each different fiber type serves a select purpose based upon the need of the movement. Some individuals have a greater number of specific fiber types than do others, which is based solely upon genetics. The dispersion of these fiber types is also dependent upon the muscle in the body. Muscles used for posture will have more </a:t>
            </a:r>
            <a:r>
              <a:rPr lang="en-US" sz="2500" b="0" i="0" u="sng" strike="noStrike" cap="none">
                <a:solidFill>
                  <a:schemeClr val="dk1"/>
                </a:solidFill>
                <a:latin typeface="Arial"/>
                <a:ea typeface="Arial"/>
                <a:cs typeface="Arial"/>
                <a:sym typeface="Arial"/>
              </a:rPr>
              <a:t>slow twitch </a:t>
            </a:r>
            <a:r>
              <a:rPr lang="en-US" sz="2500" b="0" i="0" u="none" strike="noStrike" cap="none">
                <a:solidFill>
                  <a:schemeClr val="dk1"/>
                </a:solidFill>
                <a:latin typeface="Arial"/>
                <a:ea typeface="Arial"/>
                <a:cs typeface="Arial"/>
                <a:sym typeface="Arial"/>
              </a:rPr>
              <a:t>fibers, while movement oriented muscles will have more </a:t>
            </a:r>
            <a:r>
              <a:rPr lang="en-US" sz="2500" b="0" i="0" u="sng" strike="noStrike" cap="none">
                <a:solidFill>
                  <a:schemeClr val="dk1"/>
                </a:solidFill>
                <a:latin typeface="Arial"/>
                <a:ea typeface="Arial"/>
                <a:cs typeface="Arial"/>
                <a:sym typeface="Arial"/>
              </a:rPr>
              <a:t>fast twitch.</a:t>
            </a:r>
            <a:endParaRPr sz="2500" b="0" i="0" u="sng" strike="noStrike" cap="none">
              <a:solidFill>
                <a:schemeClr val="dk1"/>
              </a:solidFill>
              <a:latin typeface="Arial"/>
              <a:ea typeface="Arial"/>
              <a:cs typeface="Arial"/>
              <a:sym typeface="Arial"/>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Shape 532"/>
          <p:cNvSpPr/>
          <p:nvPr/>
        </p:nvSpPr>
        <p:spPr>
          <a:xfrm>
            <a:off x="768927" y="799053"/>
            <a:ext cx="10868891" cy="547842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Myofibrils are comprised of the contractile proteins </a:t>
            </a:r>
            <a:r>
              <a:rPr lang="en-US" sz="2500" b="0" i="0" u="sng" strike="noStrike" cap="none">
                <a:solidFill>
                  <a:srgbClr val="000000"/>
                </a:solidFill>
                <a:latin typeface="Arial"/>
                <a:ea typeface="Arial"/>
                <a:cs typeface="Arial"/>
                <a:sym typeface="Arial"/>
              </a:rPr>
              <a:t>actin</a:t>
            </a:r>
            <a:r>
              <a:rPr lang="en-US" sz="2500" b="0" i="0" u="none" strike="noStrike" cap="none">
                <a:solidFill>
                  <a:srgbClr val="000000"/>
                </a:solidFill>
                <a:latin typeface="Arial"/>
                <a:ea typeface="Arial"/>
                <a:cs typeface="Arial"/>
                <a:sym typeface="Arial"/>
              </a:rPr>
              <a:t> and </a:t>
            </a:r>
            <a:r>
              <a:rPr lang="en-US" sz="2500" b="0" i="0" u="sng" strike="noStrike" cap="none">
                <a:solidFill>
                  <a:srgbClr val="000000"/>
                </a:solidFill>
                <a:latin typeface="Arial"/>
                <a:ea typeface="Arial"/>
                <a:cs typeface="Arial"/>
                <a:sym typeface="Arial"/>
              </a:rPr>
              <a:t>myosin</a:t>
            </a:r>
            <a:r>
              <a:rPr lang="en-US" sz="2500" b="0" i="0" u="none" strike="noStrike" cap="none">
                <a:solidFill>
                  <a:srgbClr val="000000"/>
                </a:solidFill>
                <a:latin typeface="Arial"/>
                <a:ea typeface="Arial"/>
                <a:cs typeface="Arial"/>
                <a:sym typeface="Arial"/>
              </a:rPr>
              <a:t>. </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Myofibrils are the contractile components that allow for strength and the performance of work. They are comprised of the contractile proteins actin and myosin.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Sliding filament theory is the process where actin and myosin slide over each other to create a muscular </a:t>
            </a:r>
            <a:r>
              <a:rPr lang="en-US" sz="2500" b="0" i="0" u="sng" strike="noStrike" cap="none">
                <a:solidFill>
                  <a:srgbClr val="000000"/>
                </a:solidFill>
                <a:latin typeface="Arial"/>
                <a:ea typeface="Arial"/>
                <a:cs typeface="Arial"/>
                <a:sym typeface="Arial"/>
              </a:rPr>
              <a:t>contraction</a:t>
            </a:r>
            <a:r>
              <a:rPr lang="en-US" sz="2500" b="0" i="0" u="none" strike="noStrike" cap="none">
                <a:solidFill>
                  <a:srgbClr val="000000"/>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The mitochrondria, known as the “powerhouse” of the cell, are located all along the </a:t>
            </a:r>
            <a:r>
              <a:rPr lang="en-US" sz="2500" b="0" i="0" u="sng" strike="noStrike" cap="none">
                <a:solidFill>
                  <a:schemeClr val="dk1"/>
                </a:solidFill>
                <a:latin typeface="Arial"/>
                <a:ea typeface="Arial"/>
                <a:cs typeface="Arial"/>
                <a:sym typeface="Arial"/>
              </a:rPr>
              <a:t>myofibrils</a:t>
            </a:r>
            <a:r>
              <a:rPr lang="en-US" sz="2500" b="0" i="0" u="none" strike="noStrike" cap="none">
                <a:solidFill>
                  <a:schemeClr val="dk1"/>
                </a:solidFill>
                <a:latin typeface="Arial"/>
                <a:ea typeface="Arial"/>
                <a:cs typeface="Arial"/>
                <a:sym typeface="Arial"/>
              </a:rPr>
              <a:t>. Mitochondria provide the energy a cell needs to move, divide, secrete, and contract. The energy thy produce is referred to as ATP which is used during contractions for daily activity and recovery energy needs.</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Shape 536"/>
        <p:cNvGrpSpPr/>
        <p:nvPr/>
      </p:nvGrpSpPr>
      <p:grpSpPr>
        <a:xfrm>
          <a:off x="0" y="0"/>
          <a:ext cx="0" cy="0"/>
          <a:chOff x="0" y="0"/>
          <a:chExt cx="0" cy="0"/>
        </a:xfrm>
      </p:grpSpPr>
      <p:pic>
        <p:nvPicPr>
          <p:cNvPr id="537" name="Shape 537"/>
          <p:cNvPicPr preferRelativeResize="0"/>
          <p:nvPr/>
        </p:nvPicPr>
        <p:blipFill rotWithShape="1">
          <a:blip r:embed="rId3">
            <a:alphaModFix/>
          </a:blip>
          <a:srcRect/>
          <a:stretch/>
        </p:blipFill>
        <p:spPr>
          <a:xfrm>
            <a:off x="1350819" y="482744"/>
            <a:ext cx="8520545" cy="621289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Shape 130"/>
          <p:cNvSpPr/>
          <p:nvPr/>
        </p:nvSpPr>
        <p:spPr>
          <a:xfrm>
            <a:off x="438410" y="1557739"/>
            <a:ext cx="11649206" cy="2952090"/>
          </a:xfrm>
          <a:prstGeom prst="rect">
            <a:avLst/>
          </a:prstGeom>
          <a:noFill/>
          <a:ln>
            <a:noFill/>
          </a:ln>
        </p:spPr>
        <p:txBody>
          <a:bodyPr spcFirstLastPara="1" wrap="square" lIns="91425" tIns="45700" rIns="91425" bIns="45700" anchor="t" anchorCtr="0">
            <a:noAutofit/>
          </a:bodyPr>
          <a:lstStyle/>
          <a:p>
            <a:pPr marL="6350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As a trainer, it is very important to know the movements of the body since the purpose of training consists of the body moving correctly. Training is developing the musculature of the body through movement, and if a trainer does not understand these movements, they can cause injury.</a:t>
            </a:r>
            <a:endParaRPr sz="1400" b="0" i="0" u="none" strike="noStrike" cap="none">
              <a:solidFill>
                <a:srgbClr val="000000"/>
              </a:solidFill>
              <a:latin typeface="Arial"/>
              <a:ea typeface="Arial"/>
              <a:cs typeface="Arial"/>
              <a:sym typeface="Arial"/>
            </a:endParaRPr>
          </a:p>
          <a:p>
            <a:pPr marL="6350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All muscle groups are intended to support joints and allow for balanced movement of limbs, along with maintaining postural stability.</a:t>
            </a:r>
            <a:endParaRPr sz="1400" b="0" i="0" u="none" strike="noStrike" cap="none">
              <a:solidFill>
                <a:srgbClr val="000000"/>
              </a:solidFill>
              <a:latin typeface="Arial"/>
              <a:ea typeface="Arial"/>
              <a:cs typeface="Arial"/>
              <a:sym typeface="Arial"/>
            </a:endParaRPr>
          </a:p>
          <a:p>
            <a:pPr marL="63500" marR="0" lvl="0" indent="0" algn="l" rtl="0">
              <a:lnSpc>
                <a:spcPct val="73888"/>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Shape 542"/>
          <p:cNvSpPr/>
          <p:nvPr/>
        </p:nvSpPr>
        <p:spPr>
          <a:xfrm>
            <a:off x="475247" y="632768"/>
            <a:ext cx="11291637" cy="5452775"/>
          </a:xfrm>
          <a:prstGeom prst="rect">
            <a:avLst/>
          </a:prstGeom>
          <a:noFill/>
          <a:ln>
            <a:noFill/>
          </a:ln>
        </p:spPr>
        <p:txBody>
          <a:bodyPr spcFirstLastPara="1" wrap="square" lIns="91425" tIns="45700" rIns="91425" bIns="45700" anchor="t" anchorCtr="0">
            <a:noAutofit/>
          </a:bodyPr>
          <a:lstStyle/>
          <a:p>
            <a:pPr marL="63500" marR="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Regular, intense bouts of high repetition resistance training will lead to high functioning of the mitochondria.</a:t>
            </a:r>
            <a:endParaRPr sz="1400" b="0" i="0" u="none" strike="noStrike" cap="none">
              <a:solidFill>
                <a:srgbClr val="000000"/>
              </a:solidFill>
              <a:latin typeface="Arial"/>
              <a:ea typeface="Arial"/>
              <a:cs typeface="Arial"/>
              <a:sym typeface="Arial"/>
            </a:endParaRPr>
          </a:p>
          <a:p>
            <a:pPr marL="63500" marR="0" lvl="0" indent="0" algn="l" rtl="0">
              <a:lnSpc>
                <a:spcPct val="115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0" lvl="0" indent="0" algn="l" rtl="0">
              <a:lnSpc>
                <a:spcPct val="115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Cell nuclei contains </a:t>
            </a:r>
            <a:r>
              <a:rPr lang="en-US" sz="2500" b="0" i="0" u="sng" strike="noStrike" cap="none">
                <a:solidFill>
                  <a:schemeClr val="dk1"/>
                </a:solidFill>
                <a:latin typeface="Arial"/>
                <a:ea typeface="Arial"/>
                <a:cs typeface="Arial"/>
                <a:sym typeface="Arial"/>
              </a:rPr>
              <a:t>DNA</a:t>
            </a:r>
            <a:r>
              <a:rPr lang="en-US" sz="2500" b="0" i="0" u="none" strike="noStrike" cap="none">
                <a:solidFill>
                  <a:schemeClr val="dk1"/>
                </a:solidFill>
                <a:latin typeface="Arial"/>
                <a:ea typeface="Arial"/>
                <a:cs typeface="Arial"/>
                <a:sym typeface="Arial"/>
              </a:rPr>
              <a:t>, which is used for control of </a:t>
            </a:r>
            <a:r>
              <a:rPr lang="en-US" sz="2500" b="0" i="0" u="sng" strike="noStrike" cap="none">
                <a:solidFill>
                  <a:schemeClr val="dk1"/>
                </a:solidFill>
                <a:latin typeface="Arial"/>
                <a:ea typeface="Arial"/>
                <a:cs typeface="Arial"/>
                <a:sym typeface="Arial"/>
              </a:rPr>
              <a:t>cellular functions</a:t>
            </a:r>
            <a:r>
              <a:rPr lang="en-US" sz="2500" b="0" i="0" u="none" strike="noStrike" cap="none">
                <a:solidFill>
                  <a:schemeClr val="dk1"/>
                </a:solidFill>
                <a:latin typeface="Arial"/>
                <a:ea typeface="Arial"/>
                <a:cs typeface="Arial"/>
                <a:sym typeface="Arial"/>
              </a:rPr>
              <a:t>. Without the hormonal functions of the </a:t>
            </a:r>
            <a:r>
              <a:rPr lang="en-US" sz="2500" b="0" i="0" u="sng" strike="noStrike" cap="none">
                <a:solidFill>
                  <a:schemeClr val="dk1"/>
                </a:solidFill>
                <a:latin typeface="Arial"/>
                <a:ea typeface="Arial"/>
                <a:cs typeface="Arial"/>
                <a:sym typeface="Arial"/>
              </a:rPr>
              <a:t>pituitary</a:t>
            </a:r>
            <a:r>
              <a:rPr lang="en-US" sz="2500" b="0" i="0" u="none" strike="noStrike" cap="none">
                <a:solidFill>
                  <a:schemeClr val="dk1"/>
                </a:solidFill>
                <a:latin typeface="Arial"/>
                <a:ea typeface="Arial"/>
                <a:cs typeface="Arial"/>
                <a:sym typeface="Arial"/>
              </a:rPr>
              <a:t>, </a:t>
            </a:r>
            <a:r>
              <a:rPr lang="en-US" sz="2500" b="0" i="0" u="sng" strike="noStrike" cap="none">
                <a:solidFill>
                  <a:schemeClr val="dk1"/>
                </a:solidFill>
                <a:latin typeface="Arial"/>
                <a:ea typeface="Arial"/>
                <a:cs typeface="Arial"/>
                <a:sym typeface="Arial"/>
              </a:rPr>
              <a:t>adrenal</a:t>
            </a:r>
            <a:r>
              <a:rPr lang="en-US" sz="2500" b="0" i="0" u="none" strike="noStrike" cap="none">
                <a:solidFill>
                  <a:schemeClr val="dk1"/>
                </a:solidFill>
                <a:latin typeface="Arial"/>
                <a:ea typeface="Arial"/>
                <a:cs typeface="Arial"/>
                <a:sym typeface="Arial"/>
              </a:rPr>
              <a:t>, and </a:t>
            </a:r>
            <a:r>
              <a:rPr lang="en-US" sz="2500" b="0" i="0" u="sng" strike="noStrike" cap="none">
                <a:solidFill>
                  <a:schemeClr val="dk1"/>
                </a:solidFill>
                <a:latin typeface="Arial"/>
                <a:ea typeface="Arial"/>
                <a:cs typeface="Arial"/>
                <a:sym typeface="Arial"/>
              </a:rPr>
              <a:t>thyroid</a:t>
            </a:r>
            <a:r>
              <a:rPr lang="en-US" sz="2500" b="0" i="0" u="none" strike="noStrike" cap="none">
                <a:solidFill>
                  <a:schemeClr val="dk1"/>
                </a:solidFill>
                <a:latin typeface="Arial"/>
                <a:ea typeface="Arial"/>
                <a:cs typeface="Arial"/>
                <a:sym typeface="Arial"/>
              </a:rPr>
              <a:t>, DNA could not maintain muscle tissues. The absence of this hormonal stimulation would result in </a:t>
            </a:r>
            <a:r>
              <a:rPr lang="en-US" sz="2500" b="0" i="0" u="sng" strike="noStrike" cap="none">
                <a:solidFill>
                  <a:schemeClr val="dk1"/>
                </a:solidFill>
                <a:latin typeface="Arial"/>
                <a:ea typeface="Arial"/>
                <a:cs typeface="Arial"/>
                <a:sym typeface="Arial"/>
              </a:rPr>
              <a:t>inactivity</a:t>
            </a:r>
            <a:r>
              <a:rPr lang="en-US" sz="2500" b="0" i="0" u="none" strike="noStrike" cap="none">
                <a:solidFill>
                  <a:schemeClr val="dk1"/>
                </a:solidFill>
                <a:latin typeface="Arial"/>
                <a:ea typeface="Arial"/>
                <a:cs typeface="Arial"/>
                <a:sym typeface="Arial"/>
              </a:rPr>
              <a:t> and </a:t>
            </a:r>
            <a:r>
              <a:rPr lang="en-US" sz="2500" b="0" i="0" u="sng" strike="noStrike" cap="none">
                <a:solidFill>
                  <a:schemeClr val="dk1"/>
                </a:solidFill>
                <a:latin typeface="Arial"/>
                <a:ea typeface="Arial"/>
                <a:cs typeface="Arial"/>
                <a:sym typeface="Arial"/>
              </a:rPr>
              <a:t>degeneration</a:t>
            </a:r>
            <a:r>
              <a:rPr lang="en-US" sz="2500" b="0" i="0" u="none" strike="noStrike" cap="none">
                <a:solidFill>
                  <a:schemeClr val="dk1"/>
                </a:solidFill>
                <a:latin typeface="Arial"/>
                <a:ea typeface="Arial"/>
                <a:cs typeface="Arial"/>
                <a:sym typeface="Arial"/>
              </a:rPr>
              <a:t> of the muscle, also known as atrophy.</a:t>
            </a:r>
            <a:endParaRPr sz="1400" b="0" i="0" u="none" strike="noStrike" cap="none">
              <a:solidFill>
                <a:srgbClr val="000000"/>
              </a:solidFill>
              <a:latin typeface="Arial"/>
              <a:ea typeface="Arial"/>
              <a:cs typeface="Arial"/>
              <a:sym typeface="Arial"/>
            </a:endParaRPr>
          </a:p>
          <a:p>
            <a:pPr marL="63500" marR="0" lvl="0" indent="0" algn="l" rtl="0">
              <a:lnSpc>
                <a:spcPct val="115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0" lvl="0" indent="0" algn="l" rtl="0">
              <a:lnSpc>
                <a:spcPct val="115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Ribosomes are the protein manufacturers of the muscle cell. They are located within the rough sarcoplasmic reticulum, which is part of the muscle cell. They are the assembly line that actually builds and repairs the contractile proteins actin and myosin.</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Shape 547"/>
          <p:cNvSpPr/>
          <p:nvPr/>
        </p:nvSpPr>
        <p:spPr>
          <a:xfrm>
            <a:off x="721895" y="1138875"/>
            <a:ext cx="11237495" cy="4567917"/>
          </a:xfrm>
          <a:prstGeom prst="rect">
            <a:avLst/>
          </a:prstGeom>
          <a:noFill/>
          <a:ln>
            <a:noFill/>
          </a:ln>
        </p:spPr>
        <p:txBody>
          <a:bodyPr spcFirstLastPara="1" wrap="square" lIns="91425" tIns="45700" rIns="91425" bIns="45700" anchor="t" anchorCtr="0">
            <a:noAutofit/>
          </a:bodyPr>
          <a:lstStyle/>
          <a:p>
            <a:pPr marL="76200" marR="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Fascicles make up entire strands of muscle</a:t>
            </a:r>
            <a:r>
              <a:rPr lang="en-US" sz="2500" b="0" i="0" u="sng" strike="noStrike" cap="none">
                <a:solidFill>
                  <a:schemeClr val="dk1"/>
                </a:solidFill>
                <a:latin typeface="Arial"/>
                <a:ea typeface="Arial"/>
                <a:cs typeface="Arial"/>
                <a:sym typeface="Arial"/>
              </a:rPr>
              <a:t> tissue. </a:t>
            </a:r>
            <a:r>
              <a:rPr lang="en-US" sz="2500" b="0" i="0" u="none" strike="noStrike" cap="none">
                <a:solidFill>
                  <a:schemeClr val="dk1"/>
                </a:solidFill>
                <a:latin typeface="Arial"/>
                <a:ea typeface="Arial"/>
                <a:cs typeface="Arial"/>
                <a:sym typeface="Arial"/>
              </a:rPr>
              <a:t> Each fascicle is comprised of </a:t>
            </a:r>
            <a:r>
              <a:rPr lang="en-US" sz="2500" b="0" i="0" u="sng" strike="noStrike" cap="none">
                <a:solidFill>
                  <a:schemeClr val="dk1"/>
                </a:solidFill>
                <a:latin typeface="Arial"/>
                <a:ea typeface="Arial"/>
                <a:cs typeface="Arial"/>
                <a:sym typeface="Arial"/>
              </a:rPr>
              <a:t>fasiculi</a:t>
            </a:r>
            <a:r>
              <a:rPr lang="en-US" sz="2500" b="0" i="0" u="none" strike="noStrike" cap="none">
                <a:solidFill>
                  <a:schemeClr val="dk1"/>
                </a:solidFill>
                <a:latin typeface="Arial"/>
                <a:ea typeface="Arial"/>
                <a:cs typeface="Arial"/>
                <a:sym typeface="Arial"/>
              </a:rPr>
              <a:t>, which contain bundles of muscle </a:t>
            </a:r>
            <a:r>
              <a:rPr lang="en-US" sz="2500" b="0" i="0" u="sng" strike="noStrike" cap="none">
                <a:solidFill>
                  <a:schemeClr val="dk1"/>
                </a:solidFill>
                <a:latin typeface="Arial"/>
                <a:ea typeface="Arial"/>
                <a:cs typeface="Arial"/>
                <a:sym typeface="Arial"/>
              </a:rPr>
              <a:t>fibers</a:t>
            </a:r>
            <a:r>
              <a:rPr lang="en-US" sz="2500" b="0" i="0" u="none" strike="noStrike" cap="none">
                <a:solidFill>
                  <a:schemeClr val="dk1"/>
                </a:solidFill>
                <a:latin typeface="Arial"/>
                <a:ea typeface="Arial"/>
                <a:cs typeface="Arial"/>
                <a:sym typeface="Arial"/>
              </a:rPr>
              <a:t>, or contractile components of a muscle. It is here where there are tens of thousands of </a:t>
            </a:r>
            <a:r>
              <a:rPr lang="en-US" sz="2500" b="0" i="0" u="sng" strike="noStrike" cap="none">
                <a:solidFill>
                  <a:schemeClr val="dk1"/>
                </a:solidFill>
                <a:latin typeface="Arial"/>
                <a:ea typeface="Arial"/>
                <a:cs typeface="Arial"/>
                <a:sym typeface="Arial"/>
              </a:rPr>
              <a:t>myofibrils </a:t>
            </a:r>
            <a:r>
              <a:rPr lang="en-US" sz="2500" b="0" i="0" u="none" strike="noStrike" cap="none">
                <a:solidFill>
                  <a:schemeClr val="dk1"/>
                </a:solidFill>
                <a:latin typeface="Arial"/>
                <a:ea typeface="Arial"/>
                <a:cs typeface="Arial"/>
                <a:sym typeface="Arial"/>
              </a:rPr>
              <a:t>that hold millions of bands where the contraction occurs identified as the </a:t>
            </a:r>
            <a:r>
              <a:rPr lang="en-US" sz="2500" b="0" i="0" u="sng" strike="noStrike" cap="none">
                <a:solidFill>
                  <a:schemeClr val="dk1"/>
                </a:solidFill>
                <a:latin typeface="Arial"/>
                <a:ea typeface="Arial"/>
                <a:cs typeface="Arial"/>
                <a:sym typeface="Arial"/>
              </a:rPr>
              <a:t>sarcomere.</a:t>
            </a:r>
            <a:endParaRPr sz="1400" b="0" i="0" u="none" strike="noStrike" cap="none">
              <a:solidFill>
                <a:srgbClr val="000000"/>
              </a:solidFill>
              <a:latin typeface="Arial"/>
              <a:ea typeface="Arial"/>
              <a:cs typeface="Arial"/>
              <a:sym typeface="Arial"/>
            </a:endParaRPr>
          </a:p>
          <a:p>
            <a:pPr marL="76200" marR="0" lvl="0" indent="0" algn="l" rtl="0">
              <a:lnSpc>
                <a:spcPct val="115000"/>
              </a:lnSpc>
              <a:spcBef>
                <a:spcPts val="9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76200" marR="0" lvl="0" indent="0" algn="l" rtl="0">
              <a:lnSpc>
                <a:spcPct val="115000"/>
              </a:lnSpc>
              <a:spcBef>
                <a:spcPts val="9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Sarcomere</a:t>
            </a:r>
            <a:r>
              <a:rPr lang="en-US" sz="2500" b="0" i="0" u="none" strike="noStrike" cap="none">
                <a:solidFill>
                  <a:schemeClr val="dk1"/>
                </a:solidFill>
                <a:latin typeface="Arial"/>
                <a:ea typeface="Arial"/>
                <a:cs typeface="Arial"/>
                <a:sym typeface="Arial"/>
              </a:rPr>
              <a:t> – myofibrils are composed of up to millions of bands laid end-to-end referred to as sarcomeres.</a:t>
            </a:r>
            <a:endParaRPr sz="1400" b="0" i="0" u="none" strike="noStrike" cap="none">
              <a:solidFill>
                <a:srgbClr val="000000"/>
              </a:solidFill>
              <a:latin typeface="Arial"/>
              <a:ea typeface="Arial"/>
              <a:cs typeface="Arial"/>
              <a:sym typeface="Arial"/>
            </a:endParaRPr>
          </a:p>
          <a:p>
            <a:pPr marL="76200" marR="0" lvl="0" indent="0" algn="l" rtl="0">
              <a:lnSpc>
                <a:spcPct val="115000"/>
              </a:lnSpc>
              <a:spcBef>
                <a:spcPts val="9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76200" marR="0" lvl="0" indent="0" algn="l" rtl="0">
              <a:lnSpc>
                <a:spcPct val="115000"/>
              </a:lnSpc>
              <a:spcBef>
                <a:spcPts val="9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Most skeletal muscles are either </a:t>
            </a:r>
            <a:r>
              <a:rPr lang="en-US" sz="2500" b="0" i="0" u="sng" strike="noStrike" cap="none">
                <a:solidFill>
                  <a:schemeClr val="dk1"/>
                </a:solidFill>
                <a:latin typeface="Arial"/>
                <a:ea typeface="Arial"/>
                <a:cs typeface="Arial"/>
                <a:sym typeface="Arial"/>
              </a:rPr>
              <a:t>fusiform</a:t>
            </a:r>
            <a:r>
              <a:rPr lang="en-US" sz="2500" b="0" i="0" u="none" strike="noStrike" cap="none">
                <a:solidFill>
                  <a:schemeClr val="dk1"/>
                </a:solidFill>
                <a:latin typeface="Arial"/>
                <a:ea typeface="Arial"/>
                <a:cs typeface="Arial"/>
                <a:sym typeface="Arial"/>
              </a:rPr>
              <a:t> or </a:t>
            </a:r>
            <a:r>
              <a:rPr lang="en-US" sz="2500" b="0" i="0" u="sng" strike="noStrike" cap="none">
                <a:solidFill>
                  <a:schemeClr val="dk1"/>
                </a:solidFill>
                <a:latin typeface="Arial"/>
                <a:ea typeface="Arial"/>
                <a:cs typeface="Arial"/>
                <a:sym typeface="Arial"/>
              </a:rPr>
              <a:t>pennate</a:t>
            </a:r>
            <a:r>
              <a:rPr lang="en-US" sz="2500" b="0" i="0" u="none" strike="noStrike" cap="none">
                <a:solidFill>
                  <a:schemeClr val="dk1"/>
                </a:solidFill>
                <a:latin typeface="Arial"/>
                <a:ea typeface="Arial"/>
                <a:cs typeface="Arial"/>
                <a:sym typeface="Arial"/>
              </a:rPr>
              <a:t> fibers.</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Shape 551"/>
        <p:cNvGrpSpPr/>
        <p:nvPr/>
      </p:nvGrpSpPr>
      <p:grpSpPr>
        <a:xfrm>
          <a:off x="0" y="0"/>
          <a:ext cx="0" cy="0"/>
          <a:chOff x="0" y="0"/>
          <a:chExt cx="0" cy="0"/>
        </a:xfrm>
      </p:grpSpPr>
      <p:sp>
        <p:nvSpPr>
          <p:cNvPr id="552" name="Shape 552"/>
          <p:cNvSpPr/>
          <p:nvPr/>
        </p:nvSpPr>
        <p:spPr>
          <a:xfrm>
            <a:off x="360947" y="464767"/>
            <a:ext cx="11502189" cy="5863144"/>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Fusiform</a:t>
            </a:r>
            <a:r>
              <a:rPr lang="en-US" sz="2500" b="0" i="0" u="none" strike="noStrike" cap="none">
                <a:solidFill>
                  <a:schemeClr val="dk1"/>
                </a:solidFill>
                <a:latin typeface="Arial"/>
                <a:ea typeface="Arial"/>
                <a:cs typeface="Arial"/>
                <a:sym typeface="Arial"/>
              </a:rPr>
              <a:t> - A muscle that has the shape of a spindle, which is wider in the middle and narrows at both ends; this allows for greater range of motion but limited strength</a:t>
            </a:r>
            <a:r>
              <a:rPr lang="en-US" sz="2500" b="0" i="0" u="sng" strike="noStrike" cap="none">
                <a:solidFill>
                  <a:schemeClr val="dk1"/>
                </a:solidFill>
                <a:latin typeface="Arial"/>
                <a:ea typeface="Arial"/>
                <a:cs typeface="Arial"/>
                <a:sym typeface="Arial"/>
              </a:rPr>
              <a:t> </a:t>
            </a:r>
            <a:endParaRPr sz="25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Quadrate</a:t>
            </a:r>
            <a:r>
              <a:rPr lang="en-US" sz="2500" b="0" i="0" u="none" strike="noStrike" cap="none">
                <a:solidFill>
                  <a:schemeClr val="dk1"/>
                </a:solidFill>
                <a:latin typeface="Arial"/>
                <a:ea typeface="Arial"/>
                <a:cs typeface="Arial"/>
                <a:sym typeface="Arial"/>
              </a:rPr>
              <a:t> – A muscle that is square shaped, with parallel fibers that run directly from origin to insertion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Triangular</a:t>
            </a:r>
            <a:r>
              <a:rPr lang="en-US" sz="2500" b="0" i="0" u="none" strike="noStrike" cap="none">
                <a:solidFill>
                  <a:schemeClr val="dk1"/>
                </a:solidFill>
                <a:latin typeface="Arial"/>
                <a:ea typeface="Arial"/>
                <a:cs typeface="Arial"/>
                <a:sym typeface="Arial"/>
              </a:rPr>
              <a:t> – A wide origin that converges to a narrow insertion resembling a triangular shape</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Unipennate</a:t>
            </a:r>
            <a:r>
              <a:rPr lang="en-US" sz="2500" b="0" i="0" u="none" strike="noStrike" cap="none">
                <a:solidFill>
                  <a:schemeClr val="dk1"/>
                </a:solidFill>
                <a:latin typeface="Arial"/>
                <a:ea typeface="Arial"/>
                <a:cs typeface="Arial"/>
                <a:sym typeface="Arial"/>
              </a:rPr>
              <a:t> – fibers run obliquely with respect to the tendon; fibers are on the same side of the tendon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Bipennate</a:t>
            </a:r>
            <a:r>
              <a:rPr lang="en-US" sz="2500" b="0" i="0" u="none" strike="noStrike" cap="none">
                <a:solidFill>
                  <a:schemeClr val="dk1"/>
                </a:solidFill>
                <a:latin typeface="Arial"/>
                <a:ea typeface="Arial"/>
                <a:cs typeface="Arial"/>
                <a:sym typeface="Arial"/>
              </a:rPr>
              <a:t> – fibers run obliquely with respect to the tendon; fibers on both sides of the central tendon</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Shape 557"/>
          <p:cNvSpPr/>
          <p:nvPr/>
        </p:nvSpPr>
        <p:spPr>
          <a:xfrm>
            <a:off x="689810" y="1804380"/>
            <a:ext cx="11502190" cy="2015936"/>
          </a:xfrm>
          <a:prstGeom prst="rect">
            <a:avLst/>
          </a:prstGeom>
          <a:noFill/>
          <a:ln>
            <a:noFill/>
          </a:ln>
        </p:spPr>
        <p:txBody>
          <a:bodyPr spcFirstLastPara="1" wrap="square" lIns="91425" tIns="45700" rIns="91425" bIns="45700" anchor="t" anchorCtr="0">
            <a:noAutofit/>
          </a:bodyPr>
          <a:lstStyle/>
          <a:p>
            <a:pPr marL="292735"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Multipennate-</a:t>
            </a:r>
            <a:r>
              <a:rPr lang="en-US" sz="2500" b="0" i="0" u="none" strike="noStrike" cap="none">
                <a:solidFill>
                  <a:schemeClr val="dk1"/>
                </a:solidFill>
                <a:latin typeface="Arial"/>
                <a:ea typeface="Arial"/>
                <a:cs typeface="Arial"/>
                <a:sym typeface="Arial"/>
              </a:rPr>
              <a:t> fibers run obliquely with respect to the tendon; central tendon branches within a pennate muscle</a:t>
            </a:r>
            <a:r>
              <a:rPr lang="en-US" sz="2500" b="0" i="0" u="sng" strike="noStrike" cap="none">
                <a:solidFill>
                  <a:schemeClr val="dk1"/>
                </a:solidFill>
                <a:latin typeface="Arial"/>
                <a:ea typeface="Arial"/>
                <a:cs typeface="Arial"/>
                <a:sym typeface="Arial"/>
              </a:rPr>
              <a:t> </a:t>
            </a:r>
            <a:endParaRPr sz="2500" b="0" i="0" u="sng" strike="noStrike" cap="none">
              <a:solidFill>
                <a:schemeClr val="dk1"/>
              </a:solidFill>
              <a:latin typeface="Arial"/>
              <a:ea typeface="Arial"/>
              <a:cs typeface="Arial"/>
              <a:sym typeface="Arial"/>
            </a:endParaRPr>
          </a:p>
          <a:p>
            <a:pPr marL="292735" marR="0" lvl="0" indent="0" algn="l" rtl="0">
              <a:lnSpc>
                <a:spcPct val="100000"/>
              </a:lnSpc>
              <a:spcBef>
                <a:spcPts val="0"/>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292735" marR="0" lvl="0" indent="0" algn="l" rtl="0">
              <a:lnSpc>
                <a:spcPct val="100000"/>
              </a:lnSpc>
              <a:spcBef>
                <a:spcPts val="0"/>
              </a:spcBef>
              <a:spcAft>
                <a:spcPts val="0"/>
              </a:spcAft>
              <a:buClr>
                <a:srgbClr val="000000"/>
              </a:buClr>
              <a:buSzPts val="2500"/>
              <a:buFont typeface="Arial"/>
              <a:buNone/>
            </a:pPr>
            <a:r>
              <a:rPr lang="en-US" sz="2500" b="1" i="0" u="none" strike="noStrike" cap="none">
                <a:solidFill>
                  <a:schemeClr val="dk1"/>
                </a:solidFill>
                <a:latin typeface="Arial"/>
                <a:ea typeface="Arial"/>
                <a:cs typeface="Arial"/>
                <a:sym typeface="Arial"/>
              </a:rPr>
              <a:t>Longitudinal</a:t>
            </a:r>
            <a:r>
              <a:rPr lang="en-US" sz="2500" b="0" i="0" u="none" strike="noStrike" cap="none">
                <a:solidFill>
                  <a:schemeClr val="dk1"/>
                </a:solidFill>
                <a:latin typeface="Arial"/>
                <a:ea typeface="Arial"/>
                <a:cs typeface="Arial"/>
                <a:sym typeface="Arial"/>
              </a:rPr>
              <a:t> – parallel fibers consisting of tendinous intersections that run perpendicular to the direction of the fibers</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Shape 561"/>
        <p:cNvGrpSpPr/>
        <p:nvPr/>
      </p:nvGrpSpPr>
      <p:grpSpPr>
        <a:xfrm>
          <a:off x="0" y="0"/>
          <a:ext cx="0" cy="0"/>
          <a:chOff x="0" y="0"/>
          <a:chExt cx="0" cy="0"/>
        </a:xfrm>
      </p:grpSpPr>
      <p:pic>
        <p:nvPicPr>
          <p:cNvPr id="562" name="Shape 562"/>
          <p:cNvPicPr preferRelativeResize="0"/>
          <p:nvPr/>
        </p:nvPicPr>
        <p:blipFill rotWithShape="1">
          <a:blip r:embed="rId3">
            <a:alphaModFix/>
          </a:blip>
          <a:srcRect/>
          <a:stretch/>
        </p:blipFill>
        <p:spPr>
          <a:xfrm>
            <a:off x="1780673" y="702594"/>
            <a:ext cx="8807116" cy="5284270"/>
          </a:xfrm>
          <a:prstGeom prst="rect">
            <a:avLst/>
          </a:prstGeom>
          <a:noFill/>
          <a:ln>
            <a:noFill/>
          </a:ln>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Shape 566"/>
        <p:cNvGrpSpPr/>
        <p:nvPr/>
      </p:nvGrpSpPr>
      <p:grpSpPr>
        <a:xfrm>
          <a:off x="0" y="0"/>
          <a:ext cx="0" cy="0"/>
          <a:chOff x="0" y="0"/>
          <a:chExt cx="0" cy="0"/>
        </a:xfrm>
      </p:grpSpPr>
      <p:sp>
        <p:nvSpPr>
          <p:cNvPr id="567" name="Shape 567"/>
          <p:cNvSpPr/>
          <p:nvPr/>
        </p:nvSpPr>
        <p:spPr>
          <a:xfrm>
            <a:off x="566842" y="411899"/>
            <a:ext cx="10418237" cy="6042680"/>
          </a:xfrm>
          <a:prstGeom prst="rect">
            <a:avLst/>
          </a:prstGeom>
          <a:noFill/>
          <a:ln>
            <a:noFill/>
          </a:ln>
        </p:spPr>
        <p:txBody>
          <a:bodyPr spcFirstLastPara="1" wrap="square" lIns="91425" tIns="45700" rIns="91425" bIns="45700" anchor="t" anchorCtr="0">
            <a:noAutofit/>
          </a:bodyPr>
          <a:lstStyle/>
          <a:p>
            <a:pPr marL="7620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Elongated</a:t>
            </a:r>
            <a:r>
              <a:rPr lang="en-US" sz="2500" b="1" i="0" u="none" strike="noStrike" cap="none">
                <a:solidFill>
                  <a:schemeClr val="dk1"/>
                </a:solidFill>
                <a:latin typeface="Arial"/>
                <a:ea typeface="Arial"/>
                <a:cs typeface="Arial"/>
                <a:sym typeface="Arial"/>
              </a:rPr>
              <a:t>: length </a:t>
            </a:r>
            <a:r>
              <a:rPr lang="en-US" sz="2500" b="0" i="0" u="none" strike="noStrike" cap="none">
                <a:solidFill>
                  <a:srgbClr val="000000"/>
                </a:solidFill>
                <a:latin typeface="Arial"/>
                <a:ea typeface="Arial"/>
                <a:cs typeface="Arial"/>
                <a:sym typeface="Arial"/>
              </a:rPr>
              <a:t>of muscle</a:t>
            </a:r>
            <a:endParaRPr sz="1400" b="0"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endParaRPr sz="2500" b="0"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Multiple flattened nuclei along outer portion near </a:t>
            </a:r>
            <a:r>
              <a:rPr lang="en-US" sz="2500" b="1" i="0" u="none" strike="noStrike" cap="none">
                <a:solidFill>
                  <a:srgbClr val="000000"/>
                </a:solidFill>
                <a:latin typeface="Arial"/>
                <a:ea typeface="Arial"/>
                <a:cs typeface="Arial"/>
                <a:sym typeface="Arial"/>
              </a:rPr>
              <a:t>sarcolemma</a:t>
            </a:r>
            <a:endParaRPr sz="1400" b="0"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endParaRPr sz="2500" b="1"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Consists of bundles of fibers or </a:t>
            </a:r>
            <a:r>
              <a:rPr lang="en-US" sz="2500" b="1" i="0" u="none" strike="noStrike" cap="none">
                <a:solidFill>
                  <a:srgbClr val="000000"/>
                </a:solidFill>
                <a:latin typeface="Arial"/>
                <a:ea typeface="Arial"/>
                <a:cs typeface="Arial"/>
                <a:sym typeface="Arial"/>
              </a:rPr>
              <a:t>myofibrils</a:t>
            </a:r>
            <a:endParaRPr sz="1400" b="0"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endParaRPr sz="2500" b="1"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Nerve connection to muscle belly is termed </a:t>
            </a:r>
            <a:r>
              <a:rPr lang="en-US" sz="2500" b="1" i="0" u="none" strike="noStrike" cap="none">
                <a:solidFill>
                  <a:srgbClr val="000000"/>
                </a:solidFill>
                <a:latin typeface="Arial"/>
                <a:ea typeface="Arial"/>
                <a:cs typeface="Arial"/>
                <a:sym typeface="Arial"/>
              </a:rPr>
              <a:t>motor end plate</a:t>
            </a:r>
            <a:endParaRPr sz="1400" b="0"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endParaRPr sz="2500" b="1"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Myofibrils are made of contractile proteins </a:t>
            </a:r>
            <a:r>
              <a:rPr lang="en-US" sz="2500" b="1" i="0" u="none" strike="noStrike" cap="none">
                <a:solidFill>
                  <a:srgbClr val="000000"/>
                </a:solidFill>
                <a:latin typeface="Arial"/>
                <a:ea typeface="Arial"/>
                <a:cs typeface="Arial"/>
                <a:sym typeface="Arial"/>
              </a:rPr>
              <a:t>actin </a:t>
            </a:r>
            <a:r>
              <a:rPr lang="en-US" sz="2500" b="0" i="0" u="none" strike="noStrike" cap="none">
                <a:solidFill>
                  <a:srgbClr val="000000"/>
                </a:solidFill>
                <a:latin typeface="Arial"/>
                <a:ea typeface="Arial"/>
                <a:cs typeface="Arial"/>
                <a:sym typeface="Arial"/>
              </a:rPr>
              <a:t>and </a:t>
            </a:r>
            <a:r>
              <a:rPr lang="en-US" sz="2500" b="1" i="0" u="none" strike="noStrike" cap="none">
                <a:solidFill>
                  <a:srgbClr val="000000"/>
                </a:solidFill>
                <a:latin typeface="Arial"/>
                <a:ea typeface="Arial"/>
                <a:cs typeface="Arial"/>
                <a:sym typeface="Arial"/>
              </a:rPr>
              <a:t>myosin</a:t>
            </a:r>
            <a:endParaRPr sz="1400" b="0"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endParaRPr sz="2500" b="1"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Actin connects to myosin through </a:t>
            </a:r>
            <a:r>
              <a:rPr lang="en-US" sz="2500" b="1" i="0" u="none" strike="noStrike" cap="none">
                <a:solidFill>
                  <a:srgbClr val="000000"/>
                </a:solidFill>
                <a:latin typeface="Arial"/>
                <a:ea typeface="Arial"/>
                <a:cs typeface="Arial"/>
                <a:sym typeface="Arial"/>
              </a:rPr>
              <a:t>cross bridges</a:t>
            </a:r>
            <a:endParaRPr sz="1400" b="0"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endParaRPr sz="2500" b="1"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Muscles working together to produce movements are called </a:t>
            </a:r>
            <a:r>
              <a:rPr lang="en-US" sz="2500" b="1" i="0" u="none" strike="noStrike" cap="none">
                <a:solidFill>
                  <a:srgbClr val="000000"/>
                </a:solidFill>
                <a:latin typeface="Arial"/>
                <a:ea typeface="Arial"/>
                <a:cs typeface="Arial"/>
                <a:sym typeface="Arial"/>
              </a:rPr>
              <a:t>synergists</a:t>
            </a:r>
            <a:endParaRPr sz="1400" b="0"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endParaRPr sz="2500" b="1" i="0" u="none" strike="noStrike" cap="none">
              <a:solidFill>
                <a:srgbClr val="000000"/>
              </a:solidFill>
              <a:latin typeface="Arial"/>
              <a:ea typeface="Arial"/>
              <a:cs typeface="Arial"/>
              <a:sym typeface="Arial"/>
            </a:endParaRPr>
          </a:p>
          <a:p>
            <a:pPr marL="76200" marR="0" lvl="0" indent="0" algn="l" rtl="0">
              <a:lnSpc>
                <a:spcPct val="100000"/>
              </a:lnSpc>
              <a:spcBef>
                <a:spcPts val="95"/>
              </a:spcBef>
              <a:spcAft>
                <a:spcPts val="0"/>
              </a:spcAft>
              <a:buClr>
                <a:srgbClr val="000000"/>
              </a:buClr>
              <a:buSzPts val="2500"/>
              <a:buFont typeface="Arial"/>
              <a:buNone/>
            </a:pPr>
            <a:r>
              <a:rPr lang="en-US" sz="2500" b="0" i="0" u="none" strike="noStrike" cap="none">
                <a:solidFill>
                  <a:srgbClr val="000000"/>
                </a:solidFill>
                <a:latin typeface="Arial"/>
                <a:ea typeface="Arial"/>
                <a:cs typeface="Arial"/>
                <a:sym typeface="Arial"/>
              </a:rPr>
              <a:t>Muscles that produce opposing movements are called </a:t>
            </a:r>
            <a:r>
              <a:rPr lang="en-US" sz="2500" b="1" i="0" u="none" strike="noStrike" cap="none">
                <a:solidFill>
                  <a:srgbClr val="000000"/>
                </a:solidFill>
                <a:latin typeface="Arial"/>
                <a:ea typeface="Arial"/>
                <a:cs typeface="Arial"/>
                <a:sym typeface="Arial"/>
              </a:rPr>
              <a:t>antagonists</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Shape 571"/>
        <p:cNvGrpSpPr/>
        <p:nvPr/>
      </p:nvGrpSpPr>
      <p:grpSpPr>
        <a:xfrm>
          <a:off x="0" y="0"/>
          <a:ext cx="0" cy="0"/>
          <a:chOff x="0" y="0"/>
          <a:chExt cx="0" cy="0"/>
        </a:xfrm>
      </p:grpSpPr>
      <p:sp>
        <p:nvSpPr>
          <p:cNvPr id="572" name="Shape 572"/>
          <p:cNvSpPr/>
          <p:nvPr/>
        </p:nvSpPr>
        <p:spPr>
          <a:xfrm>
            <a:off x="624638" y="472921"/>
            <a:ext cx="11094120" cy="5478423"/>
          </a:xfrm>
          <a:prstGeom prst="rect">
            <a:avLst/>
          </a:prstGeom>
          <a:noFill/>
          <a:ln>
            <a:noFill/>
          </a:ln>
        </p:spPr>
        <p:txBody>
          <a:bodyPr spcFirstLastPara="1" wrap="square" lIns="91425" tIns="45700" rIns="91425" bIns="45700" anchor="t" anchorCtr="0">
            <a:noAutofit/>
          </a:bodyPr>
          <a:lstStyle/>
          <a:p>
            <a:pPr marL="7620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Nerves and muscles meet at the </a:t>
            </a:r>
            <a:r>
              <a:rPr lang="en-US" sz="2500" b="0" i="0" u="sng" strike="noStrike" cap="none">
                <a:solidFill>
                  <a:schemeClr val="dk1"/>
                </a:solidFill>
                <a:latin typeface="Arial"/>
                <a:ea typeface="Arial"/>
                <a:cs typeface="Arial"/>
                <a:sym typeface="Arial"/>
              </a:rPr>
              <a:t>neuromuscular junction</a:t>
            </a:r>
            <a:r>
              <a:rPr lang="en-US" sz="25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7620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7620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Acetylcholine is initially released by the axon terminal into the synapse, where it then targets the target sarcolemma receptors. This then stimulates the release of calcium, which causes the thick (actin) and thin (myosin) myofibrils to slide across one another.</a:t>
            </a:r>
            <a:endParaRPr sz="1400" b="0" i="0" u="none" strike="noStrike" cap="none">
              <a:solidFill>
                <a:srgbClr val="000000"/>
              </a:solidFill>
              <a:latin typeface="Arial"/>
              <a:ea typeface="Arial"/>
              <a:cs typeface="Arial"/>
              <a:sym typeface="Arial"/>
            </a:endParaRPr>
          </a:p>
          <a:p>
            <a:pPr marL="76200" marR="0" lvl="0" indent="0" algn="l" rtl="0">
              <a:lnSpc>
                <a:spcPct val="100000"/>
              </a:lnSpc>
              <a:spcBef>
                <a:spcPts val="0"/>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1. Motor nerve cell (neuron) carries stimulus to </a:t>
            </a:r>
            <a:r>
              <a:rPr lang="en-US" sz="2500" b="0" i="0" u="sng" strike="noStrike" cap="none">
                <a:solidFill>
                  <a:schemeClr val="dk1"/>
                </a:solidFill>
                <a:latin typeface="Arial"/>
                <a:ea typeface="Arial"/>
                <a:cs typeface="Arial"/>
                <a:sym typeface="Arial"/>
              </a:rPr>
              <a:t>motor end plate.</a:t>
            </a:r>
            <a:endParaRPr sz="2500" b="0" i="0" u="none" strike="noStrike" cap="none">
              <a:solidFill>
                <a:schemeClr val="dk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2. </a:t>
            </a:r>
            <a:r>
              <a:rPr lang="en-US" sz="2500" b="0" i="0" u="sng" strike="noStrike" cap="none">
                <a:solidFill>
                  <a:schemeClr val="dk1"/>
                </a:solidFill>
                <a:latin typeface="Arial"/>
                <a:ea typeface="Arial"/>
                <a:cs typeface="Arial"/>
                <a:sym typeface="Arial"/>
              </a:rPr>
              <a:t>Acetylcholine (ACh)</a:t>
            </a:r>
            <a:r>
              <a:rPr lang="en-US" sz="2500" b="0" i="0" u="none" strike="noStrike" cap="none">
                <a:solidFill>
                  <a:schemeClr val="dk1"/>
                </a:solidFill>
                <a:latin typeface="Arial"/>
                <a:ea typeface="Arial"/>
                <a:cs typeface="Arial"/>
                <a:sym typeface="Arial"/>
              </a:rPr>
              <a:t> crosses the neuromuscular junction and </a:t>
            </a:r>
            <a:r>
              <a:rPr lang="en-US" sz="2500" b="0" i="0" u="sng" strike="noStrike" cap="none">
                <a:solidFill>
                  <a:schemeClr val="dk1"/>
                </a:solidFill>
                <a:latin typeface="Arial"/>
                <a:ea typeface="Arial"/>
                <a:cs typeface="Arial"/>
                <a:sym typeface="Arial"/>
              </a:rPr>
              <a:t>stimulates</a:t>
            </a:r>
            <a:r>
              <a:rPr lang="en-US" sz="2500" b="0" i="0" u="none" strike="noStrike" cap="none">
                <a:solidFill>
                  <a:schemeClr val="dk1"/>
                </a:solidFill>
                <a:latin typeface="Arial"/>
                <a:ea typeface="Arial"/>
                <a:cs typeface="Arial"/>
                <a:sym typeface="Arial"/>
              </a:rPr>
              <a:t> </a:t>
            </a:r>
            <a:r>
              <a:rPr lang="en-US" sz="2500" b="0" i="0" u="sng" strike="noStrike" cap="none">
                <a:solidFill>
                  <a:schemeClr val="dk1"/>
                </a:solidFill>
                <a:latin typeface="Arial"/>
                <a:ea typeface="Arial"/>
                <a:cs typeface="Arial"/>
                <a:sym typeface="Arial"/>
              </a:rPr>
              <a:t>sarcolemma</a:t>
            </a:r>
            <a:r>
              <a:rPr lang="en-US" sz="25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3.  After ACh reaches muscle fiber, it </a:t>
            </a:r>
            <a:r>
              <a:rPr lang="en-US" sz="2500" b="0" i="0" u="sng" strike="noStrike" cap="none">
                <a:solidFill>
                  <a:schemeClr val="dk1"/>
                </a:solidFill>
                <a:latin typeface="Arial"/>
                <a:ea typeface="Arial"/>
                <a:cs typeface="Arial"/>
                <a:sym typeface="Arial"/>
              </a:rPr>
              <a:t>stimulates a release of calcium</a:t>
            </a:r>
            <a:r>
              <a:rPr lang="en-US" sz="2500" b="0" i="0" u="none" strike="noStrike" cap="none">
                <a:solidFill>
                  <a:schemeClr val="dk1"/>
                </a:solidFill>
                <a:latin typeface="Arial"/>
                <a:ea typeface="Arial"/>
                <a:cs typeface="Arial"/>
                <a:sym typeface="Arial"/>
              </a:rPr>
              <a:t> in the cell, which </a:t>
            </a:r>
            <a:r>
              <a:rPr lang="en-US" sz="2500" b="0" i="0" u="sng" strike="noStrike" cap="none">
                <a:solidFill>
                  <a:schemeClr val="dk1"/>
                </a:solidFill>
                <a:latin typeface="Arial"/>
                <a:ea typeface="Arial"/>
                <a:cs typeface="Arial"/>
                <a:sym typeface="Arial"/>
              </a:rPr>
              <a:t>trigger action of the troponin and tropmysin</a:t>
            </a:r>
            <a:r>
              <a:rPr lang="en-US" sz="2500" b="0" i="0" u="none" strike="noStrike" cap="none">
                <a:solidFill>
                  <a:schemeClr val="dk1"/>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4.  </a:t>
            </a:r>
            <a:r>
              <a:rPr lang="en-US" sz="2500" b="0" i="0" u="sng" strike="noStrike" cap="none">
                <a:solidFill>
                  <a:schemeClr val="dk1"/>
                </a:solidFill>
                <a:latin typeface="Arial"/>
                <a:ea typeface="Arial"/>
                <a:cs typeface="Arial"/>
                <a:sym typeface="Arial"/>
              </a:rPr>
              <a:t>Cross bridges</a:t>
            </a:r>
            <a:r>
              <a:rPr lang="en-US" sz="2500" b="0" i="0" u="none" strike="noStrike" cap="none">
                <a:solidFill>
                  <a:schemeClr val="dk1"/>
                </a:solidFill>
                <a:latin typeface="Arial"/>
                <a:ea typeface="Arial"/>
                <a:cs typeface="Arial"/>
                <a:sym typeface="Arial"/>
              </a:rPr>
              <a:t> pull </a:t>
            </a:r>
            <a:r>
              <a:rPr lang="en-US" sz="2500" b="0" i="0" u="sng" strike="noStrike" cap="none">
                <a:solidFill>
                  <a:schemeClr val="dk1"/>
                </a:solidFill>
                <a:latin typeface="Arial"/>
                <a:ea typeface="Arial"/>
                <a:cs typeface="Arial"/>
                <a:sym typeface="Arial"/>
              </a:rPr>
              <a:t>thick</a:t>
            </a:r>
            <a:r>
              <a:rPr lang="en-US" sz="2500" b="0" i="0" u="none" strike="noStrike" cap="none">
                <a:solidFill>
                  <a:schemeClr val="dk1"/>
                </a:solidFill>
                <a:latin typeface="Arial"/>
                <a:ea typeface="Arial"/>
                <a:cs typeface="Arial"/>
                <a:sym typeface="Arial"/>
              </a:rPr>
              <a:t> and </a:t>
            </a:r>
            <a:r>
              <a:rPr lang="en-US" sz="2500" b="0" i="0" u="sng" strike="noStrike" cap="none">
                <a:solidFill>
                  <a:schemeClr val="dk1"/>
                </a:solidFill>
                <a:latin typeface="Arial"/>
                <a:ea typeface="Arial"/>
                <a:cs typeface="Arial"/>
                <a:sym typeface="Arial"/>
              </a:rPr>
              <a:t>thin</a:t>
            </a:r>
            <a:r>
              <a:rPr lang="en-US" sz="2500" b="0" i="0" u="none" strike="noStrike" cap="none">
                <a:solidFill>
                  <a:schemeClr val="dk1"/>
                </a:solidFill>
                <a:latin typeface="Arial"/>
                <a:ea typeface="Arial"/>
                <a:cs typeface="Arial"/>
                <a:sym typeface="Arial"/>
              </a:rPr>
              <a:t> myofilaments over each other, shortening the length of entire fiber.</a:t>
            </a:r>
            <a:endParaRPr sz="2500" b="0" i="0" u="none" strike="noStrike" cap="none">
              <a:solidFill>
                <a:schemeClr val="dk1"/>
              </a:solidFill>
              <a:latin typeface="Arial"/>
              <a:ea typeface="Arial"/>
              <a:cs typeface="Arial"/>
              <a:sym typeface="Arial"/>
            </a:endParaRP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Shape 576"/>
        <p:cNvGrpSpPr/>
        <p:nvPr/>
      </p:nvGrpSpPr>
      <p:grpSpPr>
        <a:xfrm>
          <a:off x="0" y="0"/>
          <a:ext cx="0" cy="0"/>
          <a:chOff x="0" y="0"/>
          <a:chExt cx="0" cy="0"/>
        </a:xfrm>
      </p:grpSpPr>
      <p:sp>
        <p:nvSpPr>
          <p:cNvPr id="577" name="Shape 577"/>
          <p:cNvSpPr/>
          <p:nvPr/>
        </p:nvSpPr>
        <p:spPr>
          <a:xfrm>
            <a:off x="721895" y="1139385"/>
            <a:ext cx="11020926" cy="3683060"/>
          </a:xfrm>
          <a:prstGeom prst="rect">
            <a:avLst/>
          </a:prstGeom>
          <a:noFill/>
          <a:ln>
            <a:noFill/>
          </a:ln>
        </p:spPr>
        <p:txBody>
          <a:bodyPr spcFirstLastPara="1" wrap="square" lIns="91425" tIns="45700" rIns="91425" bIns="45700" anchor="t" anchorCtr="0">
            <a:noAutofit/>
          </a:bodyPr>
          <a:lstStyle/>
          <a:p>
            <a:pPr marL="63500" marR="35941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 muscle’s rate of contraction depends on the level of myosin ATPase (which breaks down ATP for energy). The more of this enzyme found within the muscle, the faster the contraction.</a:t>
            </a:r>
            <a:endParaRPr sz="1400" b="0" i="0" u="none" strike="noStrike" cap="none">
              <a:solidFill>
                <a:srgbClr val="000000"/>
              </a:solidFill>
              <a:latin typeface="Arial"/>
              <a:ea typeface="Arial"/>
              <a:cs typeface="Arial"/>
              <a:sym typeface="Arial"/>
            </a:endParaRPr>
          </a:p>
          <a:p>
            <a:pPr marL="63500" marR="359410" lvl="0" indent="0" algn="l" rtl="0">
              <a:lnSpc>
                <a:spcPct val="115000"/>
              </a:lnSpc>
              <a:spcBef>
                <a:spcPts val="95"/>
              </a:spcBef>
              <a:spcAft>
                <a:spcPts val="0"/>
              </a:spcAft>
              <a:buClr>
                <a:srgbClr val="000000"/>
              </a:buClr>
              <a:buSzPts val="2500"/>
              <a:buFont typeface="Arial"/>
              <a:buNone/>
            </a:pPr>
            <a:endParaRPr sz="2500" b="0" i="0" u="sng" strike="noStrike" cap="none">
              <a:solidFill>
                <a:schemeClr val="dk1"/>
              </a:solidFill>
              <a:latin typeface="Arial"/>
              <a:ea typeface="Arial"/>
              <a:cs typeface="Arial"/>
              <a:sym typeface="Arial"/>
            </a:endParaRPr>
          </a:p>
          <a:p>
            <a:pPr marL="63500" marR="359410" lvl="0" indent="0" algn="l" rtl="0">
              <a:lnSpc>
                <a:spcPct val="115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A neuron can innervate up to one hundred muscle fibers.</a:t>
            </a:r>
            <a:endParaRPr sz="1400" b="0" i="0" u="none" strike="noStrike" cap="none">
              <a:solidFill>
                <a:srgbClr val="000000"/>
              </a:solidFill>
              <a:latin typeface="Arial"/>
              <a:ea typeface="Arial"/>
              <a:cs typeface="Arial"/>
              <a:sym typeface="Arial"/>
            </a:endParaRPr>
          </a:p>
          <a:p>
            <a:pPr marL="63500" marR="359410" lvl="0" indent="0" algn="l" rtl="0">
              <a:lnSpc>
                <a:spcPct val="115000"/>
              </a:lnSpc>
              <a:spcBef>
                <a:spcPts val="95"/>
              </a:spcBef>
              <a:spcAft>
                <a:spcPts val="0"/>
              </a:spcAft>
              <a:buClr>
                <a:srgbClr val="000000"/>
              </a:buClr>
              <a:buSzPts val="2500"/>
              <a:buFont typeface="Arial"/>
              <a:buNone/>
            </a:pPr>
            <a:endParaRPr sz="2500" b="0" i="0" u="none" strike="noStrike" cap="none">
              <a:solidFill>
                <a:schemeClr val="dk1"/>
              </a:solidFill>
              <a:latin typeface="Arial"/>
              <a:ea typeface="Arial"/>
              <a:cs typeface="Arial"/>
              <a:sym typeface="Arial"/>
            </a:endParaRPr>
          </a:p>
          <a:p>
            <a:pPr marL="63500" marR="359410" lvl="0" indent="0" algn="l" rtl="0">
              <a:lnSpc>
                <a:spcPct val="115000"/>
              </a:lnSpc>
              <a:spcBef>
                <a:spcPts val="95"/>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Force is generated in two ways: 1) increasing the amount of motor units firing; 2) increasing the speed of neuro-motor stimuli</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pic>
        <p:nvPicPr>
          <p:cNvPr id="582" name="Shape 582"/>
          <p:cNvPicPr preferRelativeResize="0"/>
          <p:nvPr/>
        </p:nvPicPr>
        <p:blipFill rotWithShape="1">
          <a:blip r:embed="rId3">
            <a:alphaModFix/>
          </a:blip>
          <a:srcRect/>
          <a:stretch/>
        </p:blipFill>
        <p:spPr>
          <a:xfrm>
            <a:off x="1977942" y="510088"/>
            <a:ext cx="8200773" cy="5960833"/>
          </a:xfrm>
          <a:prstGeom prst="rect">
            <a:avLst/>
          </a:prstGeom>
          <a:noFill/>
          <a:ln>
            <a:noFill/>
          </a:ln>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Shape 586"/>
        <p:cNvGrpSpPr/>
        <p:nvPr/>
      </p:nvGrpSpPr>
      <p:grpSpPr>
        <a:xfrm>
          <a:off x="0" y="0"/>
          <a:ext cx="0" cy="0"/>
          <a:chOff x="0" y="0"/>
          <a:chExt cx="0" cy="0"/>
        </a:xfrm>
      </p:grpSpPr>
      <p:sp>
        <p:nvSpPr>
          <p:cNvPr id="587" name="Shape 587"/>
          <p:cNvSpPr/>
          <p:nvPr/>
        </p:nvSpPr>
        <p:spPr>
          <a:xfrm>
            <a:off x="336883" y="282080"/>
            <a:ext cx="11261558" cy="5706690"/>
          </a:xfrm>
          <a:prstGeom prst="rect">
            <a:avLst/>
          </a:prstGeom>
          <a:noFill/>
          <a:ln>
            <a:noFill/>
          </a:ln>
        </p:spPr>
        <p:txBody>
          <a:bodyPr spcFirstLastPara="1" wrap="square" lIns="91425" tIns="45700" rIns="91425" bIns="45700" anchor="t" anchorCtr="0">
            <a:noAutofit/>
          </a:bodyPr>
          <a:lstStyle/>
          <a:p>
            <a:pPr marL="292100" marR="0" lvl="0" indent="0" algn="l" rtl="0">
              <a:lnSpc>
                <a:spcPct val="115000"/>
              </a:lnSpc>
              <a:spcBef>
                <a:spcPts val="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Concentric Contraction- Muscle contraction as fibers shorten; usually active, voluntary</a:t>
            </a:r>
            <a:endParaRPr sz="2500" b="0" i="0" u="sng" strike="noStrike" cap="none">
              <a:solidFill>
                <a:schemeClr val="dk1"/>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1000"/>
              <a:buFont typeface="Arial"/>
              <a:buNone/>
            </a:pPr>
            <a:endParaRPr sz="1000" b="0" i="0" u="sng" strike="noStrike" cap="none">
              <a:solidFill>
                <a:schemeClr val="dk1"/>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Eccentric Contraction – muscle contract as fibers lengthen; usually involuntary in order to protect the joint; usually antagonistic which is to decelerate the agonist</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Isotonic Contraction – muscle contraction with movement around the joint</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Isometric Contraction – muscle contraction with no movement around the joint</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2500"/>
              <a:buFont typeface="Arial"/>
              <a:buNone/>
            </a:pPr>
            <a:r>
              <a:rPr lang="en-US" sz="2500" b="0" i="0" u="none" strike="noStrike" cap="none">
                <a:solidFill>
                  <a:schemeClr val="dk1"/>
                </a:solidFill>
                <a:latin typeface="Arial"/>
                <a:ea typeface="Arial"/>
                <a:cs typeface="Arial"/>
                <a:sym typeface="Arial"/>
              </a:rPr>
              <a:t>Isokinetic – muscle contraction at a constant velocity; such as pushing an object that cannot be moved</a:t>
            </a:r>
            <a:endParaRPr sz="1400" b="0" i="0" u="none" strike="noStrike" cap="none">
              <a:solidFill>
                <a:srgbClr val="000000"/>
              </a:solidFill>
              <a:latin typeface="Arial"/>
              <a:ea typeface="Arial"/>
              <a:cs typeface="Arial"/>
              <a:sym typeface="Arial"/>
            </a:endParaRPr>
          </a:p>
          <a:p>
            <a:pPr marL="292100" marR="0" lvl="0" indent="0" algn="l" rtl="0">
              <a:lnSpc>
                <a:spcPct val="115000"/>
              </a:lnSpc>
              <a:spcBef>
                <a:spcPts val="100"/>
              </a:spcBef>
              <a:spcAft>
                <a:spcPts val="0"/>
              </a:spcAft>
              <a:buClr>
                <a:srgbClr val="000000"/>
              </a:buClr>
              <a:buSzPts val="1000"/>
              <a:buFont typeface="Arial"/>
              <a:buNone/>
            </a:pPr>
            <a:endParaRPr sz="1000" b="0" i="0" u="none" strike="noStrike" cap="none">
              <a:solidFill>
                <a:schemeClr val="dk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59</TotalTime>
  <Words>15475</Words>
  <Application>Microsoft Office PowerPoint</Application>
  <PresentationFormat>Widescreen</PresentationFormat>
  <Paragraphs>1276</Paragraphs>
  <Slides>189</Slides>
  <Notes>169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189</vt:i4>
      </vt:variant>
    </vt:vector>
  </HeadingPairs>
  <TitlesOfParts>
    <vt:vector size="194" baseType="lpstr">
      <vt:lpstr>Calibri</vt:lpstr>
      <vt:lpstr>Century Gothic</vt:lpstr>
      <vt:lpstr>Arial</vt:lpstr>
      <vt:lpstr>Anton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Charles DeFrancesco</cp:lastModifiedBy>
  <cp:revision>9</cp:revision>
  <dcterms:modified xsi:type="dcterms:W3CDTF">2022-09-13T17:03:05Z</dcterms:modified>
</cp:coreProperties>
</file>